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9" r:id="rId1"/>
    <p:sldMasterId id="2147484011" r:id="rId2"/>
  </p:sldMasterIdLst>
  <p:notesMasterIdLst>
    <p:notesMasterId r:id="rId55"/>
  </p:notesMasterIdLst>
  <p:sldIdLst>
    <p:sldId id="256" r:id="rId3"/>
    <p:sldId id="279" r:id="rId4"/>
    <p:sldId id="280" r:id="rId5"/>
    <p:sldId id="281" r:id="rId6"/>
    <p:sldId id="271" r:id="rId7"/>
    <p:sldId id="317" r:id="rId8"/>
    <p:sldId id="260" r:id="rId9"/>
    <p:sldId id="296" r:id="rId10"/>
    <p:sldId id="298" r:id="rId11"/>
    <p:sldId id="263" r:id="rId12"/>
    <p:sldId id="274" r:id="rId13"/>
    <p:sldId id="275" r:id="rId14"/>
    <p:sldId id="277" r:id="rId15"/>
    <p:sldId id="276" r:id="rId16"/>
    <p:sldId id="334" r:id="rId17"/>
    <p:sldId id="261" r:id="rId18"/>
    <p:sldId id="265" r:id="rId19"/>
    <p:sldId id="266" r:id="rId20"/>
    <p:sldId id="267" r:id="rId21"/>
    <p:sldId id="268" r:id="rId22"/>
    <p:sldId id="284" r:id="rId23"/>
    <p:sldId id="299" r:id="rId24"/>
    <p:sldId id="288" r:id="rId25"/>
    <p:sldId id="318" r:id="rId26"/>
    <p:sldId id="314" r:id="rId27"/>
    <p:sldId id="315" r:id="rId28"/>
    <p:sldId id="316" r:id="rId29"/>
    <p:sldId id="312" r:id="rId30"/>
    <p:sldId id="311" r:id="rId31"/>
    <p:sldId id="303" r:id="rId32"/>
    <p:sldId id="300" r:id="rId33"/>
    <p:sldId id="304" r:id="rId34"/>
    <p:sldId id="305" r:id="rId35"/>
    <p:sldId id="309" r:id="rId36"/>
    <p:sldId id="289" r:id="rId37"/>
    <p:sldId id="290" r:id="rId38"/>
    <p:sldId id="295" r:id="rId39"/>
    <p:sldId id="324" r:id="rId40"/>
    <p:sldId id="325" r:id="rId41"/>
    <p:sldId id="319" r:id="rId42"/>
    <p:sldId id="326" r:id="rId43"/>
    <p:sldId id="327" r:id="rId44"/>
    <p:sldId id="322" r:id="rId45"/>
    <p:sldId id="320" r:id="rId46"/>
    <p:sldId id="321" r:id="rId47"/>
    <p:sldId id="323" r:id="rId48"/>
    <p:sldId id="328" r:id="rId49"/>
    <p:sldId id="329" r:id="rId50"/>
    <p:sldId id="330" r:id="rId51"/>
    <p:sldId id="333" r:id="rId52"/>
    <p:sldId id="331" r:id="rId53"/>
    <p:sldId id="27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1113A9-812D-44EA-BBDB-BDDA286BEDB3}">
          <p14:sldIdLst>
            <p14:sldId id="256"/>
            <p14:sldId id="279"/>
            <p14:sldId id="280"/>
            <p14:sldId id="281"/>
            <p14:sldId id="271"/>
            <p14:sldId id="317"/>
            <p14:sldId id="260"/>
            <p14:sldId id="296"/>
            <p14:sldId id="298"/>
            <p14:sldId id="263"/>
            <p14:sldId id="274"/>
            <p14:sldId id="275"/>
            <p14:sldId id="277"/>
            <p14:sldId id="276"/>
          </p14:sldIdLst>
        </p14:section>
        <p14:section name="Untitled Section" id="{488ABF13-8F7E-4B15-A88B-C8570B780FD8}">
          <p14:sldIdLst>
            <p14:sldId id="334"/>
            <p14:sldId id="261"/>
            <p14:sldId id="265"/>
            <p14:sldId id="266"/>
            <p14:sldId id="267"/>
            <p14:sldId id="268"/>
            <p14:sldId id="284"/>
            <p14:sldId id="299"/>
            <p14:sldId id="288"/>
            <p14:sldId id="318"/>
            <p14:sldId id="314"/>
            <p14:sldId id="315"/>
            <p14:sldId id="316"/>
            <p14:sldId id="312"/>
            <p14:sldId id="311"/>
            <p14:sldId id="303"/>
            <p14:sldId id="300"/>
            <p14:sldId id="304"/>
            <p14:sldId id="305"/>
            <p14:sldId id="309"/>
            <p14:sldId id="289"/>
            <p14:sldId id="290"/>
            <p14:sldId id="295"/>
            <p14:sldId id="324"/>
            <p14:sldId id="325"/>
            <p14:sldId id="319"/>
            <p14:sldId id="326"/>
            <p14:sldId id="327"/>
            <p14:sldId id="322"/>
            <p14:sldId id="320"/>
            <p14:sldId id="321"/>
            <p14:sldId id="323"/>
            <p14:sldId id="328"/>
            <p14:sldId id="329"/>
            <p14:sldId id="330"/>
            <p14:sldId id="333"/>
            <p14:sldId id="331"/>
            <p14:sldId id="27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reyas Saireddy" initials="SS" lastIdx="1" clrIdx="0">
    <p:extLst>
      <p:ext uri="{19B8F6BF-5375-455C-9EA6-DF929625EA0E}">
        <p15:presenceInfo xmlns:p15="http://schemas.microsoft.com/office/powerpoint/2012/main" userId="beb3ef30eec79b0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660"/>
  </p:normalViewPr>
  <p:slideViewPr>
    <p:cSldViewPr snapToGrid="0">
      <p:cViewPr varScale="1">
        <p:scale>
          <a:sx n="85" d="100"/>
          <a:sy n="85"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Sheet4!$B$2</c:f>
              <c:strCache>
                <c:ptCount val="1"/>
                <c:pt idx="0">
                  <c:v>Cost with truck only</c:v>
                </c:pt>
              </c:strCache>
            </c:strRef>
          </c:tx>
          <c:spPr>
            <a:solidFill>
              <a:schemeClr val="accent1"/>
            </a:solidFill>
            <a:ln>
              <a:noFill/>
            </a:ln>
            <a:effectLst/>
          </c:spPr>
          <c:invertIfNegative val="0"/>
          <c:val>
            <c:numRef>
              <c:f>Sheet4!$B$3:$B$10</c:f>
              <c:numCache>
                <c:formatCode>General</c:formatCode>
                <c:ptCount val="8"/>
                <c:pt idx="0">
                  <c:v>534.65</c:v>
                </c:pt>
                <c:pt idx="1">
                  <c:v>451.8</c:v>
                </c:pt>
                <c:pt idx="2">
                  <c:v>453.55</c:v>
                </c:pt>
                <c:pt idx="3">
                  <c:v>461.8</c:v>
                </c:pt>
                <c:pt idx="4">
                  <c:v>450</c:v>
                </c:pt>
                <c:pt idx="5">
                  <c:v>442.75</c:v>
                </c:pt>
                <c:pt idx="6">
                  <c:v>440.1</c:v>
                </c:pt>
                <c:pt idx="7">
                  <c:v>469.55</c:v>
                </c:pt>
              </c:numCache>
            </c:numRef>
          </c:val>
          <c:extLst>
            <c:ext xmlns:c16="http://schemas.microsoft.com/office/drawing/2014/chart" uri="{C3380CC4-5D6E-409C-BE32-E72D297353CC}">
              <c16:uniqueId val="{00000000-0F6E-47A0-A41E-185A459ED6A3}"/>
            </c:ext>
          </c:extLst>
        </c:ser>
        <c:ser>
          <c:idx val="1"/>
          <c:order val="1"/>
          <c:tx>
            <c:strRef>
              <c:f>Sheet4!$C$2</c:f>
              <c:strCache>
                <c:ptCount val="1"/>
                <c:pt idx="0">
                  <c:v>Cost with hybrid model model</c:v>
                </c:pt>
              </c:strCache>
            </c:strRef>
          </c:tx>
          <c:spPr>
            <a:solidFill>
              <a:schemeClr val="accent2"/>
            </a:solidFill>
            <a:ln>
              <a:noFill/>
            </a:ln>
            <a:effectLst/>
          </c:spPr>
          <c:invertIfNegative val="0"/>
          <c:val>
            <c:numRef>
              <c:f>Sheet4!$C$3:$C$10</c:f>
              <c:numCache>
                <c:formatCode>General</c:formatCode>
                <c:ptCount val="8"/>
                <c:pt idx="0">
                  <c:v>279.3</c:v>
                </c:pt>
                <c:pt idx="1">
                  <c:v>302.5</c:v>
                </c:pt>
                <c:pt idx="2">
                  <c:v>338.5</c:v>
                </c:pt>
                <c:pt idx="3">
                  <c:v>251.75</c:v>
                </c:pt>
                <c:pt idx="4">
                  <c:v>239.4</c:v>
                </c:pt>
                <c:pt idx="5">
                  <c:v>255</c:v>
                </c:pt>
                <c:pt idx="6">
                  <c:v>265.5</c:v>
                </c:pt>
                <c:pt idx="7">
                  <c:v>265.5</c:v>
                </c:pt>
              </c:numCache>
            </c:numRef>
          </c:val>
          <c:extLst>
            <c:ext xmlns:c16="http://schemas.microsoft.com/office/drawing/2014/chart" uri="{C3380CC4-5D6E-409C-BE32-E72D297353CC}">
              <c16:uniqueId val="{00000001-0F6E-47A0-A41E-185A459ED6A3}"/>
            </c:ext>
          </c:extLst>
        </c:ser>
        <c:dLbls>
          <c:showLegendKey val="0"/>
          <c:showVal val="0"/>
          <c:showCatName val="0"/>
          <c:showSerName val="0"/>
          <c:showPercent val="0"/>
          <c:showBubbleSize val="0"/>
        </c:dLbls>
        <c:gapWidth val="219"/>
        <c:overlap val="-27"/>
        <c:axId val="2106376336"/>
        <c:axId val="2106349936"/>
      </c:barChart>
      <c:catAx>
        <c:axId val="210637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6349936"/>
        <c:crosses val="autoZero"/>
        <c:auto val="1"/>
        <c:lblAlgn val="ctr"/>
        <c:lblOffset val="100"/>
        <c:noMultiLvlLbl val="0"/>
      </c:catAx>
      <c:valAx>
        <c:axId val="2106349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6376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019491116666407E-2"/>
          <c:y val="0.14632549639880293"/>
          <c:w val="0.90286351706036749"/>
          <c:h val="0.72088764946048411"/>
        </c:manualLayout>
      </c:layout>
      <c:lineChart>
        <c:grouping val="standard"/>
        <c:varyColors val="0"/>
        <c:ser>
          <c:idx val="0"/>
          <c:order val="0"/>
          <c:tx>
            <c:strRef>
              <c:f>Sheet4!$E$16</c:f>
              <c:strCache>
                <c:ptCount val="1"/>
                <c:pt idx="0">
                  <c:v>Percentage change</c:v>
                </c:pt>
              </c:strCache>
            </c:strRef>
          </c:tx>
          <c:spPr>
            <a:ln w="28575" cap="rnd">
              <a:solidFill>
                <a:schemeClr val="accent1"/>
              </a:solidFill>
              <a:round/>
            </a:ln>
            <a:effectLst/>
          </c:spPr>
          <c:marker>
            <c:symbol val="none"/>
          </c:marker>
          <c:cat>
            <c:numRef>
              <c:f>Sheet4!$B$17:$B$21</c:f>
              <c:numCache>
                <c:formatCode>General</c:formatCode>
                <c:ptCount val="5"/>
                <c:pt idx="0">
                  <c:v>4</c:v>
                </c:pt>
                <c:pt idx="1">
                  <c:v>5</c:v>
                </c:pt>
                <c:pt idx="2">
                  <c:v>6</c:v>
                </c:pt>
                <c:pt idx="3">
                  <c:v>7</c:v>
                </c:pt>
                <c:pt idx="4">
                  <c:v>8</c:v>
                </c:pt>
              </c:numCache>
            </c:numRef>
          </c:cat>
          <c:val>
            <c:numRef>
              <c:f>Sheet4!$E$17:$E$21</c:f>
              <c:numCache>
                <c:formatCode>General</c:formatCode>
                <c:ptCount val="5"/>
                <c:pt idx="0">
                  <c:v>19.115019925793597</c:v>
                </c:pt>
                <c:pt idx="1">
                  <c:v>29.778754981448401</c:v>
                </c:pt>
                <c:pt idx="2">
                  <c:v>28.59694929229078</c:v>
                </c:pt>
                <c:pt idx="3">
                  <c:v>23.265081764463385</c:v>
                </c:pt>
                <c:pt idx="4">
                  <c:v>48.880032980623888</c:v>
                </c:pt>
              </c:numCache>
            </c:numRef>
          </c:val>
          <c:smooth val="0"/>
          <c:extLst>
            <c:ext xmlns:c16="http://schemas.microsoft.com/office/drawing/2014/chart" uri="{C3380CC4-5D6E-409C-BE32-E72D297353CC}">
              <c16:uniqueId val="{00000000-57C9-4F39-9245-15C82D4CD64A}"/>
            </c:ext>
          </c:extLst>
        </c:ser>
        <c:dLbls>
          <c:showLegendKey val="0"/>
          <c:showVal val="0"/>
          <c:showCatName val="0"/>
          <c:showSerName val="0"/>
          <c:showPercent val="0"/>
          <c:showBubbleSize val="0"/>
        </c:dLbls>
        <c:smooth val="0"/>
        <c:axId val="1704534848"/>
        <c:axId val="1704535808"/>
      </c:lineChart>
      <c:catAx>
        <c:axId val="1704534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04535808"/>
        <c:crosses val="autoZero"/>
        <c:auto val="1"/>
        <c:lblAlgn val="ctr"/>
        <c:lblOffset val="100"/>
        <c:noMultiLvlLbl val="0"/>
      </c:catAx>
      <c:valAx>
        <c:axId val="1704535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04534848"/>
        <c:crosses val="autoZero"/>
        <c:crossBetween val="between"/>
      </c:valAx>
      <c:spPr>
        <a:noFill/>
        <a:ln>
          <a:noFill/>
        </a:ln>
        <a:effectLst/>
      </c:spPr>
    </c:plotArea>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Sheet4!$B$25</c:f>
              <c:strCache>
                <c:ptCount val="1"/>
                <c:pt idx="0">
                  <c:v>Cost with truck only</c:v>
                </c:pt>
              </c:strCache>
            </c:strRef>
          </c:tx>
          <c:spPr>
            <a:solidFill>
              <a:schemeClr val="accent1"/>
            </a:solidFill>
            <a:ln>
              <a:noFill/>
            </a:ln>
            <a:effectLst/>
          </c:spPr>
          <c:invertIfNegative val="0"/>
          <c:val>
            <c:numRef>
              <c:f>Sheet4!$B$26:$B$30</c:f>
              <c:numCache>
                <c:formatCode>General</c:formatCode>
                <c:ptCount val="5"/>
                <c:pt idx="0">
                  <c:v>516.70000000000005</c:v>
                </c:pt>
                <c:pt idx="1">
                  <c:v>622</c:v>
                </c:pt>
                <c:pt idx="2">
                  <c:v>631.29200000000003</c:v>
                </c:pt>
                <c:pt idx="3">
                  <c:v>679.8</c:v>
                </c:pt>
                <c:pt idx="4">
                  <c:v>671.48</c:v>
                </c:pt>
              </c:numCache>
            </c:numRef>
          </c:val>
          <c:extLst>
            <c:ext xmlns:c16="http://schemas.microsoft.com/office/drawing/2014/chart" uri="{C3380CC4-5D6E-409C-BE32-E72D297353CC}">
              <c16:uniqueId val="{00000000-DD74-4BA5-99AD-9BF35D66FEAA}"/>
            </c:ext>
          </c:extLst>
        </c:ser>
        <c:ser>
          <c:idx val="1"/>
          <c:order val="1"/>
          <c:tx>
            <c:strRef>
              <c:f>Sheet4!$C$25</c:f>
              <c:strCache>
                <c:ptCount val="1"/>
                <c:pt idx="0">
                  <c:v>Cost with hybrid model model</c:v>
                </c:pt>
              </c:strCache>
            </c:strRef>
          </c:tx>
          <c:spPr>
            <a:solidFill>
              <a:schemeClr val="accent2"/>
            </a:solidFill>
            <a:ln>
              <a:noFill/>
            </a:ln>
            <a:effectLst/>
          </c:spPr>
          <c:invertIfNegative val="0"/>
          <c:val>
            <c:numRef>
              <c:f>Sheet4!$C$26:$C$30</c:f>
              <c:numCache>
                <c:formatCode>General</c:formatCode>
                <c:ptCount val="5"/>
                <c:pt idx="0">
                  <c:v>405.4</c:v>
                </c:pt>
                <c:pt idx="1">
                  <c:v>458.21</c:v>
                </c:pt>
                <c:pt idx="2">
                  <c:v>579.5</c:v>
                </c:pt>
                <c:pt idx="3">
                  <c:v>553.86</c:v>
                </c:pt>
                <c:pt idx="4">
                  <c:v>550.29999999999995</c:v>
                </c:pt>
              </c:numCache>
            </c:numRef>
          </c:val>
          <c:extLst>
            <c:ext xmlns:c16="http://schemas.microsoft.com/office/drawing/2014/chart" uri="{C3380CC4-5D6E-409C-BE32-E72D297353CC}">
              <c16:uniqueId val="{00000001-DD74-4BA5-99AD-9BF35D66FEAA}"/>
            </c:ext>
          </c:extLst>
        </c:ser>
        <c:dLbls>
          <c:showLegendKey val="0"/>
          <c:showVal val="0"/>
          <c:showCatName val="0"/>
          <c:showSerName val="0"/>
          <c:showPercent val="0"/>
          <c:showBubbleSize val="0"/>
        </c:dLbls>
        <c:gapWidth val="219"/>
        <c:overlap val="-27"/>
        <c:axId val="1870036688"/>
        <c:axId val="1870037168"/>
      </c:barChart>
      <c:catAx>
        <c:axId val="1870036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870037168"/>
        <c:crosses val="autoZero"/>
        <c:auto val="1"/>
        <c:lblAlgn val="ctr"/>
        <c:lblOffset val="100"/>
        <c:noMultiLvlLbl val="0"/>
      </c:catAx>
      <c:valAx>
        <c:axId val="1870037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8700366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0T10:33:01.7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0T10:39:26.16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0T10:39:26.16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0T13:24:55.72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C6B0E3-C32D-4C83-83CC-248F92E0CE43}" type="datetimeFigureOut">
              <a:rPr lang="en-IN" smtClean="0"/>
              <a:t>07-05-2024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DF5BF-CE64-4A64-813A-47605624FE61}" type="slidenum">
              <a:rPr lang="en-IN" smtClean="0"/>
              <a:t>‹#›</a:t>
            </a:fld>
            <a:endParaRPr lang="en-IN"/>
          </a:p>
        </p:txBody>
      </p:sp>
    </p:spTree>
    <p:extLst>
      <p:ext uri="{BB962C8B-B14F-4D97-AF65-F5344CB8AC3E}">
        <p14:creationId xmlns:p14="http://schemas.microsoft.com/office/powerpoint/2010/main" val="3729825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3B070-F843-18BE-D4C0-BCE8AD06C9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FAFD4CF-DE6C-8AE5-2E20-5538530C4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1C23AC3-57C8-F587-9B5B-54F469D5F5FA}"/>
              </a:ext>
            </a:extLst>
          </p:cNvPr>
          <p:cNvSpPr>
            <a:spLocks noGrp="1"/>
          </p:cNvSpPr>
          <p:nvPr>
            <p:ph type="dt" sz="half" idx="10"/>
          </p:nvPr>
        </p:nvSpPr>
        <p:spPr/>
        <p:txBody>
          <a:bodyPr/>
          <a:lstStyle/>
          <a:p>
            <a:fld id="{9CA204FB-075F-4CB4-8A8B-6F3ACD2605A4}" type="datetime1">
              <a:rPr lang="en-IN" smtClean="0"/>
              <a:t>07-05-2024</a:t>
            </a:fld>
            <a:endParaRPr lang="en-IN"/>
          </a:p>
        </p:txBody>
      </p:sp>
      <p:sp>
        <p:nvSpPr>
          <p:cNvPr id="5" name="Footer Placeholder 4">
            <a:extLst>
              <a:ext uri="{FF2B5EF4-FFF2-40B4-BE49-F238E27FC236}">
                <a16:creationId xmlns:a16="http://schemas.microsoft.com/office/drawing/2014/main" id="{FB03458E-5ED5-55C5-D30B-889A70D648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233D6E-350C-84E2-4833-955973B859E3}"/>
              </a:ext>
            </a:extLst>
          </p:cNvPr>
          <p:cNvSpPr>
            <a:spLocks noGrp="1"/>
          </p:cNvSpPr>
          <p:nvPr>
            <p:ph type="sldNum" sz="quarter" idx="12"/>
          </p:nvPr>
        </p:nvSpPr>
        <p:spPr/>
        <p:txBody>
          <a:bodyPr/>
          <a:lstStyle/>
          <a:p>
            <a:fld id="{7D5BE7BB-FFFC-4434-940F-1F5BAAD09F3B}" type="slidenum">
              <a:rPr lang="en-IN" smtClean="0"/>
              <a:t>‹#›</a:t>
            </a:fld>
            <a:endParaRPr lang="en-IN"/>
          </a:p>
        </p:txBody>
      </p:sp>
    </p:spTree>
    <p:extLst>
      <p:ext uri="{BB962C8B-B14F-4D97-AF65-F5344CB8AC3E}">
        <p14:creationId xmlns:p14="http://schemas.microsoft.com/office/powerpoint/2010/main" val="2764874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8536-8666-0202-CCF5-446E272C3DD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37FB3B5-53D9-0AEA-1918-5AD5AD88D5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72EDB1-6E4B-0E6F-6076-1BC3D898A4AB}"/>
              </a:ext>
            </a:extLst>
          </p:cNvPr>
          <p:cNvSpPr>
            <a:spLocks noGrp="1"/>
          </p:cNvSpPr>
          <p:nvPr>
            <p:ph type="dt" sz="half" idx="10"/>
          </p:nvPr>
        </p:nvSpPr>
        <p:spPr/>
        <p:txBody>
          <a:bodyPr/>
          <a:lstStyle/>
          <a:p>
            <a:fld id="{FFD57B28-1C9F-4C5B-BBB8-97F0ED2F7514}" type="datetime1">
              <a:rPr lang="en-IN" smtClean="0"/>
              <a:t>07-05-2024</a:t>
            </a:fld>
            <a:endParaRPr lang="en-IN"/>
          </a:p>
        </p:txBody>
      </p:sp>
      <p:sp>
        <p:nvSpPr>
          <p:cNvPr id="5" name="Footer Placeholder 4">
            <a:extLst>
              <a:ext uri="{FF2B5EF4-FFF2-40B4-BE49-F238E27FC236}">
                <a16:creationId xmlns:a16="http://schemas.microsoft.com/office/drawing/2014/main" id="{E2954ED1-33FB-D038-7FDE-548C1E46D0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18902D-CED8-5278-70C7-1161C6F76771}"/>
              </a:ext>
            </a:extLst>
          </p:cNvPr>
          <p:cNvSpPr>
            <a:spLocks noGrp="1"/>
          </p:cNvSpPr>
          <p:nvPr>
            <p:ph type="sldNum" sz="quarter" idx="12"/>
          </p:nvPr>
        </p:nvSpPr>
        <p:spPr/>
        <p:txBody>
          <a:bodyPr/>
          <a:lstStyle/>
          <a:p>
            <a:fld id="{7D5BE7BB-FFFC-4434-940F-1F5BAAD09F3B}" type="slidenum">
              <a:rPr lang="en-IN" smtClean="0"/>
              <a:t>‹#›</a:t>
            </a:fld>
            <a:endParaRPr lang="en-IN"/>
          </a:p>
        </p:txBody>
      </p:sp>
    </p:spTree>
    <p:extLst>
      <p:ext uri="{BB962C8B-B14F-4D97-AF65-F5344CB8AC3E}">
        <p14:creationId xmlns:p14="http://schemas.microsoft.com/office/powerpoint/2010/main" val="2776006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CEA51F-0EEA-90B5-2833-C4D370A6CA5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D4EA48-3CBD-B2C9-0A9E-5663DA851B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B37121-CE2D-5151-B9A5-7F5EA2A92135}"/>
              </a:ext>
            </a:extLst>
          </p:cNvPr>
          <p:cNvSpPr>
            <a:spLocks noGrp="1"/>
          </p:cNvSpPr>
          <p:nvPr>
            <p:ph type="dt" sz="half" idx="10"/>
          </p:nvPr>
        </p:nvSpPr>
        <p:spPr/>
        <p:txBody>
          <a:bodyPr/>
          <a:lstStyle/>
          <a:p>
            <a:fld id="{AFA96ACD-2842-48C0-A96C-8A8108E86864}" type="datetime1">
              <a:rPr lang="en-IN" smtClean="0"/>
              <a:t>07-05-2024</a:t>
            </a:fld>
            <a:endParaRPr lang="en-IN"/>
          </a:p>
        </p:txBody>
      </p:sp>
      <p:sp>
        <p:nvSpPr>
          <p:cNvPr id="5" name="Footer Placeholder 4">
            <a:extLst>
              <a:ext uri="{FF2B5EF4-FFF2-40B4-BE49-F238E27FC236}">
                <a16:creationId xmlns:a16="http://schemas.microsoft.com/office/drawing/2014/main" id="{D34A5092-3764-0A49-E05E-5534D791B8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34244A-E7B2-8914-02D6-0FFBF584DDDF}"/>
              </a:ext>
            </a:extLst>
          </p:cNvPr>
          <p:cNvSpPr>
            <a:spLocks noGrp="1"/>
          </p:cNvSpPr>
          <p:nvPr>
            <p:ph type="sldNum" sz="quarter" idx="12"/>
          </p:nvPr>
        </p:nvSpPr>
        <p:spPr/>
        <p:txBody>
          <a:bodyPr/>
          <a:lstStyle/>
          <a:p>
            <a:fld id="{7D5BE7BB-FFFC-4434-940F-1F5BAAD09F3B}" type="slidenum">
              <a:rPr lang="en-IN" smtClean="0"/>
              <a:t>‹#›</a:t>
            </a:fld>
            <a:endParaRPr lang="en-IN"/>
          </a:p>
        </p:txBody>
      </p:sp>
    </p:spTree>
    <p:extLst>
      <p:ext uri="{BB962C8B-B14F-4D97-AF65-F5344CB8AC3E}">
        <p14:creationId xmlns:p14="http://schemas.microsoft.com/office/powerpoint/2010/main" val="102469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3B070-F843-18BE-D4C0-BCE8AD06C9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FAFD4CF-DE6C-8AE5-2E20-5538530C4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1C23AC3-57C8-F587-9B5B-54F469D5F5FA}"/>
              </a:ext>
            </a:extLst>
          </p:cNvPr>
          <p:cNvSpPr>
            <a:spLocks noGrp="1"/>
          </p:cNvSpPr>
          <p:nvPr>
            <p:ph type="dt" sz="half" idx="10"/>
          </p:nvPr>
        </p:nvSpPr>
        <p:spPr/>
        <p:txBody>
          <a:bodyPr/>
          <a:lstStyle/>
          <a:p>
            <a:fld id="{DDB0759C-36E6-4047-BF6A-6CE8C6A4169B}" type="datetimeFigureOut">
              <a:rPr lang="en-IN" smtClean="0"/>
              <a:t>07-05-2024</a:t>
            </a:fld>
            <a:endParaRPr lang="en-IN"/>
          </a:p>
        </p:txBody>
      </p:sp>
      <p:sp>
        <p:nvSpPr>
          <p:cNvPr id="5" name="Footer Placeholder 4">
            <a:extLst>
              <a:ext uri="{FF2B5EF4-FFF2-40B4-BE49-F238E27FC236}">
                <a16:creationId xmlns:a16="http://schemas.microsoft.com/office/drawing/2014/main" id="{FB03458E-5ED5-55C5-D30B-889A70D648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233D6E-350C-84E2-4833-955973B859E3}"/>
              </a:ext>
            </a:extLst>
          </p:cNvPr>
          <p:cNvSpPr>
            <a:spLocks noGrp="1"/>
          </p:cNvSpPr>
          <p:nvPr>
            <p:ph type="sldNum" sz="quarter" idx="12"/>
          </p:nvPr>
        </p:nvSpPr>
        <p:spPr/>
        <p:txBody>
          <a:bodyPr/>
          <a:lstStyle/>
          <a:p>
            <a:fld id="{7D5BE7BB-FFFC-4434-940F-1F5BAAD09F3B}" type="slidenum">
              <a:rPr lang="en-IN" smtClean="0"/>
              <a:t>‹#›</a:t>
            </a:fld>
            <a:endParaRPr lang="en-IN"/>
          </a:p>
        </p:txBody>
      </p:sp>
    </p:spTree>
    <p:extLst>
      <p:ext uri="{BB962C8B-B14F-4D97-AF65-F5344CB8AC3E}">
        <p14:creationId xmlns:p14="http://schemas.microsoft.com/office/powerpoint/2010/main" val="3958435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98AF3-A358-D45D-4144-91C147A3F49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A04364-F655-9D2E-692F-4E5FABC6AE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2F2B73-FCA3-E912-0B37-837A04FFE35B}"/>
              </a:ext>
            </a:extLst>
          </p:cNvPr>
          <p:cNvSpPr>
            <a:spLocks noGrp="1"/>
          </p:cNvSpPr>
          <p:nvPr>
            <p:ph type="dt" sz="half" idx="10"/>
          </p:nvPr>
        </p:nvSpPr>
        <p:spPr/>
        <p:txBody>
          <a:bodyPr/>
          <a:lstStyle/>
          <a:p>
            <a:fld id="{DDB0759C-36E6-4047-BF6A-6CE8C6A4169B}" type="datetimeFigureOut">
              <a:rPr lang="en-IN" smtClean="0"/>
              <a:t>07-05-2024</a:t>
            </a:fld>
            <a:endParaRPr lang="en-IN"/>
          </a:p>
        </p:txBody>
      </p:sp>
      <p:sp>
        <p:nvSpPr>
          <p:cNvPr id="5" name="Footer Placeholder 4">
            <a:extLst>
              <a:ext uri="{FF2B5EF4-FFF2-40B4-BE49-F238E27FC236}">
                <a16:creationId xmlns:a16="http://schemas.microsoft.com/office/drawing/2014/main" id="{B725686C-018D-3CE9-CFBC-86536B0BCF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5A9DCE-3A01-6B01-E387-8B5120C781D2}"/>
              </a:ext>
            </a:extLst>
          </p:cNvPr>
          <p:cNvSpPr>
            <a:spLocks noGrp="1"/>
          </p:cNvSpPr>
          <p:nvPr>
            <p:ph type="sldNum" sz="quarter" idx="12"/>
          </p:nvPr>
        </p:nvSpPr>
        <p:spPr/>
        <p:txBody>
          <a:bodyPr/>
          <a:lstStyle/>
          <a:p>
            <a:fld id="{7D5BE7BB-FFFC-4434-940F-1F5BAAD09F3B}" type="slidenum">
              <a:rPr lang="en-IN" smtClean="0"/>
              <a:t>‹#›</a:t>
            </a:fld>
            <a:endParaRPr lang="en-IN"/>
          </a:p>
        </p:txBody>
      </p:sp>
    </p:spTree>
    <p:extLst>
      <p:ext uri="{BB962C8B-B14F-4D97-AF65-F5344CB8AC3E}">
        <p14:creationId xmlns:p14="http://schemas.microsoft.com/office/powerpoint/2010/main" val="4191251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19F51-A9EC-40A3-B575-1DF5701463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7C2D3CD-0333-07E7-2424-6EFE432AD2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532E10-D24A-8718-2E30-243AB427B3EB}"/>
              </a:ext>
            </a:extLst>
          </p:cNvPr>
          <p:cNvSpPr>
            <a:spLocks noGrp="1"/>
          </p:cNvSpPr>
          <p:nvPr>
            <p:ph type="dt" sz="half" idx="10"/>
          </p:nvPr>
        </p:nvSpPr>
        <p:spPr/>
        <p:txBody>
          <a:bodyPr/>
          <a:lstStyle/>
          <a:p>
            <a:fld id="{DDB0759C-36E6-4047-BF6A-6CE8C6A4169B}" type="datetimeFigureOut">
              <a:rPr lang="en-IN" smtClean="0"/>
              <a:t>07-05-2024</a:t>
            </a:fld>
            <a:endParaRPr lang="en-IN"/>
          </a:p>
        </p:txBody>
      </p:sp>
      <p:sp>
        <p:nvSpPr>
          <p:cNvPr id="5" name="Footer Placeholder 4">
            <a:extLst>
              <a:ext uri="{FF2B5EF4-FFF2-40B4-BE49-F238E27FC236}">
                <a16:creationId xmlns:a16="http://schemas.microsoft.com/office/drawing/2014/main" id="{1D94D909-3970-2ED2-D5E3-4897CCBCFD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011640-C26F-4FB2-85B1-78D1CBC88017}"/>
              </a:ext>
            </a:extLst>
          </p:cNvPr>
          <p:cNvSpPr>
            <a:spLocks noGrp="1"/>
          </p:cNvSpPr>
          <p:nvPr>
            <p:ph type="sldNum" sz="quarter" idx="12"/>
          </p:nvPr>
        </p:nvSpPr>
        <p:spPr/>
        <p:txBody>
          <a:bodyPr/>
          <a:lstStyle/>
          <a:p>
            <a:fld id="{7D5BE7BB-FFFC-4434-940F-1F5BAAD09F3B}" type="slidenum">
              <a:rPr lang="en-IN" smtClean="0"/>
              <a:t>‹#›</a:t>
            </a:fld>
            <a:endParaRPr lang="en-IN"/>
          </a:p>
        </p:txBody>
      </p:sp>
    </p:spTree>
    <p:extLst>
      <p:ext uri="{BB962C8B-B14F-4D97-AF65-F5344CB8AC3E}">
        <p14:creationId xmlns:p14="http://schemas.microsoft.com/office/powerpoint/2010/main" val="2883610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82EF4-F445-27D4-34E1-5AE18D88C7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D0F4ED-4BDA-6AF3-5796-8E6A55D05E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767A4C8-F8D5-2D38-DA08-4806ABCA16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F20CA63-FD39-7F53-920E-30315317410A}"/>
              </a:ext>
            </a:extLst>
          </p:cNvPr>
          <p:cNvSpPr>
            <a:spLocks noGrp="1"/>
          </p:cNvSpPr>
          <p:nvPr>
            <p:ph type="dt" sz="half" idx="10"/>
          </p:nvPr>
        </p:nvSpPr>
        <p:spPr/>
        <p:txBody>
          <a:bodyPr/>
          <a:lstStyle/>
          <a:p>
            <a:fld id="{DDB0759C-36E6-4047-BF6A-6CE8C6A4169B}" type="datetimeFigureOut">
              <a:rPr lang="en-IN" smtClean="0"/>
              <a:t>07-05-2024</a:t>
            </a:fld>
            <a:endParaRPr lang="en-IN"/>
          </a:p>
        </p:txBody>
      </p:sp>
      <p:sp>
        <p:nvSpPr>
          <p:cNvPr id="6" name="Footer Placeholder 5">
            <a:extLst>
              <a:ext uri="{FF2B5EF4-FFF2-40B4-BE49-F238E27FC236}">
                <a16:creationId xmlns:a16="http://schemas.microsoft.com/office/drawing/2014/main" id="{8F72B6DB-D60C-92FB-3E9B-AFB8F7DDC7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CCB1F4-07A5-D5F2-D9D2-BA2FC2655F0A}"/>
              </a:ext>
            </a:extLst>
          </p:cNvPr>
          <p:cNvSpPr>
            <a:spLocks noGrp="1"/>
          </p:cNvSpPr>
          <p:nvPr>
            <p:ph type="sldNum" sz="quarter" idx="12"/>
          </p:nvPr>
        </p:nvSpPr>
        <p:spPr/>
        <p:txBody>
          <a:bodyPr/>
          <a:lstStyle/>
          <a:p>
            <a:fld id="{7D5BE7BB-FFFC-4434-940F-1F5BAAD09F3B}" type="slidenum">
              <a:rPr lang="en-IN" smtClean="0"/>
              <a:t>‹#›</a:t>
            </a:fld>
            <a:endParaRPr lang="en-IN"/>
          </a:p>
        </p:txBody>
      </p:sp>
    </p:spTree>
    <p:extLst>
      <p:ext uri="{BB962C8B-B14F-4D97-AF65-F5344CB8AC3E}">
        <p14:creationId xmlns:p14="http://schemas.microsoft.com/office/powerpoint/2010/main" val="17880397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474EB-B5FF-767C-E380-F5C7D2E0489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CDB133-DCA5-757E-67E2-135F39C80D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453F95-98A7-E00C-8283-AF91C69DAB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C561B62-8800-D81E-1A78-DCDA04E934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1D945A-BAA4-FCD5-A6B8-2162FBDF89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03B2AE7-A02C-A268-885B-F9D4C3AA2C85}"/>
              </a:ext>
            </a:extLst>
          </p:cNvPr>
          <p:cNvSpPr>
            <a:spLocks noGrp="1"/>
          </p:cNvSpPr>
          <p:nvPr>
            <p:ph type="dt" sz="half" idx="10"/>
          </p:nvPr>
        </p:nvSpPr>
        <p:spPr/>
        <p:txBody>
          <a:bodyPr/>
          <a:lstStyle/>
          <a:p>
            <a:fld id="{DDB0759C-36E6-4047-BF6A-6CE8C6A4169B}" type="datetimeFigureOut">
              <a:rPr lang="en-IN" smtClean="0"/>
              <a:t>07-05-2024</a:t>
            </a:fld>
            <a:endParaRPr lang="en-IN"/>
          </a:p>
        </p:txBody>
      </p:sp>
      <p:sp>
        <p:nvSpPr>
          <p:cNvPr id="8" name="Footer Placeholder 7">
            <a:extLst>
              <a:ext uri="{FF2B5EF4-FFF2-40B4-BE49-F238E27FC236}">
                <a16:creationId xmlns:a16="http://schemas.microsoft.com/office/drawing/2014/main" id="{7582D4D2-44E9-3D7D-C728-AACBA3CF6DC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05EF2C4-9E6F-3000-D998-60BEEE760BEC}"/>
              </a:ext>
            </a:extLst>
          </p:cNvPr>
          <p:cNvSpPr>
            <a:spLocks noGrp="1"/>
          </p:cNvSpPr>
          <p:nvPr>
            <p:ph type="sldNum" sz="quarter" idx="12"/>
          </p:nvPr>
        </p:nvSpPr>
        <p:spPr/>
        <p:txBody>
          <a:bodyPr/>
          <a:lstStyle/>
          <a:p>
            <a:fld id="{7D5BE7BB-FFFC-4434-940F-1F5BAAD09F3B}" type="slidenum">
              <a:rPr lang="en-IN" smtClean="0"/>
              <a:t>‹#›</a:t>
            </a:fld>
            <a:endParaRPr lang="en-IN"/>
          </a:p>
        </p:txBody>
      </p:sp>
    </p:spTree>
    <p:extLst>
      <p:ext uri="{BB962C8B-B14F-4D97-AF65-F5344CB8AC3E}">
        <p14:creationId xmlns:p14="http://schemas.microsoft.com/office/powerpoint/2010/main" val="24183949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41BD-950D-550A-CE08-BE3C07D2A8A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1194878-8372-6A16-5E61-F7A79C070D30}"/>
              </a:ext>
            </a:extLst>
          </p:cNvPr>
          <p:cNvSpPr>
            <a:spLocks noGrp="1"/>
          </p:cNvSpPr>
          <p:nvPr>
            <p:ph type="dt" sz="half" idx="10"/>
          </p:nvPr>
        </p:nvSpPr>
        <p:spPr/>
        <p:txBody>
          <a:bodyPr/>
          <a:lstStyle/>
          <a:p>
            <a:fld id="{DDB0759C-36E6-4047-BF6A-6CE8C6A4169B}" type="datetimeFigureOut">
              <a:rPr lang="en-IN" smtClean="0"/>
              <a:t>07-05-2024</a:t>
            </a:fld>
            <a:endParaRPr lang="en-IN"/>
          </a:p>
        </p:txBody>
      </p:sp>
      <p:sp>
        <p:nvSpPr>
          <p:cNvPr id="4" name="Footer Placeholder 3">
            <a:extLst>
              <a:ext uri="{FF2B5EF4-FFF2-40B4-BE49-F238E27FC236}">
                <a16:creationId xmlns:a16="http://schemas.microsoft.com/office/drawing/2014/main" id="{243B276E-725D-999C-81C8-207FEC5DC96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3161CE7-3EF5-F8D7-B9D0-4FE93C721DC1}"/>
              </a:ext>
            </a:extLst>
          </p:cNvPr>
          <p:cNvSpPr>
            <a:spLocks noGrp="1"/>
          </p:cNvSpPr>
          <p:nvPr>
            <p:ph type="sldNum" sz="quarter" idx="12"/>
          </p:nvPr>
        </p:nvSpPr>
        <p:spPr/>
        <p:txBody>
          <a:bodyPr/>
          <a:lstStyle/>
          <a:p>
            <a:fld id="{7D5BE7BB-FFFC-4434-940F-1F5BAAD09F3B}" type="slidenum">
              <a:rPr lang="en-IN" smtClean="0"/>
              <a:t>‹#›</a:t>
            </a:fld>
            <a:endParaRPr lang="en-IN"/>
          </a:p>
        </p:txBody>
      </p:sp>
    </p:spTree>
    <p:extLst>
      <p:ext uri="{BB962C8B-B14F-4D97-AF65-F5344CB8AC3E}">
        <p14:creationId xmlns:p14="http://schemas.microsoft.com/office/powerpoint/2010/main" val="25069328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498687-E385-2836-4AFB-563E42AA8424}"/>
              </a:ext>
            </a:extLst>
          </p:cNvPr>
          <p:cNvSpPr>
            <a:spLocks noGrp="1"/>
          </p:cNvSpPr>
          <p:nvPr>
            <p:ph type="dt" sz="half" idx="10"/>
          </p:nvPr>
        </p:nvSpPr>
        <p:spPr/>
        <p:txBody>
          <a:bodyPr/>
          <a:lstStyle/>
          <a:p>
            <a:fld id="{DDB0759C-36E6-4047-BF6A-6CE8C6A4169B}" type="datetimeFigureOut">
              <a:rPr lang="en-IN" smtClean="0"/>
              <a:t>07-05-2024</a:t>
            </a:fld>
            <a:endParaRPr lang="en-IN"/>
          </a:p>
        </p:txBody>
      </p:sp>
      <p:sp>
        <p:nvSpPr>
          <p:cNvPr id="3" name="Footer Placeholder 2">
            <a:extLst>
              <a:ext uri="{FF2B5EF4-FFF2-40B4-BE49-F238E27FC236}">
                <a16:creationId xmlns:a16="http://schemas.microsoft.com/office/drawing/2014/main" id="{304B22BF-CC05-CAD2-7AE2-CCF8606E0B7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B20F32C-A4F1-71DA-9393-708FD0816639}"/>
              </a:ext>
            </a:extLst>
          </p:cNvPr>
          <p:cNvSpPr>
            <a:spLocks noGrp="1"/>
          </p:cNvSpPr>
          <p:nvPr>
            <p:ph type="sldNum" sz="quarter" idx="12"/>
          </p:nvPr>
        </p:nvSpPr>
        <p:spPr/>
        <p:txBody>
          <a:bodyPr/>
          <a:lstStyle/>
          <a:p>
            <a:fld id="{7D5BE7BB-FFFC-4434-940F-1F5BAAD09F3B}" type="slidenum">
              <a:rPr lang="en-IN" smtClean="0"/>
              <a:t>‹#›</a:t>
            </a:fld>
            <a:endParaRPr lang="en-IN"/>
          </a:p>
        </p:txBody>
      </p:sp>
    </p:spTree>
    <p:extLst>
      <p:ext uri="{BB962C8B-B14F-4D97-AF65-F5344CB8AC3E}">
        <p14:creationId xmlns:p14="http://schemas.microsoft.com/office/powerpoint/2010/main" val="13875400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E69B-8165-01F2-0EA1-2B24DC6186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98917E4-E62E-36F0-0ACB-B414329169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B1E2451-05DA-BE66-5BB9-BDDC6BC332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246E39-D1BD-7704-4632-E3B2453C3EA5}"/>
              </a:ext>
            </a:extLst>
          </p:cNvPr>
          <p:cNvSpPr>
            <a:spLocks noGrp="1"/>
          </p:cNvSpPr>
          <p:nvPr>
            <p:ph type="dt" sz="half" idx="10"/>
          </p:nvPr>
        </p:nvSpPr>
        <p:spPr/>
        <p:txBody>
          <a:bodyPr/>
          <a:lstStyle/>
          <a:p>
            <a:fld id="{DDB0759C-36E6-4047-BF6A-6CE8C6A4169B}" type="datetimeFigureOut">
              <a:rPr lang="en-IN" smtClean="0"/>
              <a:t>07-05-2024</a:t>
            </a:fld>
            <a:endParaRPr lang="en-IN"/>
          </a:p>
        </p:txBody>
      </p:sp>
      <p:sp>
        <p:nvSpPr>
          <p:cNvPr id="6" name="Footer Placeholder 5">
            <a:extLst>
              <a:ext uri="{FF2B5EF4-FFF2-40B4-BE49-F238E27FC236}">
                <a16:creationId xmlns:a16="http://schemas.microsoft.com/office/drawing/2014/main" id="{7A549B18-38E6-018D-B5EA-FA50501CF8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D00439E-94AC-DA2B-36EF-C6A60C05ACBD}"/>
              </a:ext>
            </a:extLst>
          </p:cNvPr>
          <p:cNvSpPr>
            <a:spLocks noGrp="1"/>
          </p:cNvSpPr>
          <p:nvPr>
            <p:ph type="sldNum" sz="quarter" idx="12"/>
          </p:nvPr>
        </p:nvSpPr>
        <p:spPr/>
        <p:txBody>
          <a:bodyPr/>
          <a:lstStyle/>
          <a:p>
            <a:fld id="{7D5BE7BB-FFFC-4434-940F-1F5BAAD09F3B}" type="slidenum">
              <a:rPr lang="en-IN" smtClean="0"/>
              <a:t>‹#›</a:t>
            </a:fld>
            <a:endParaRPr lang="en-IN"/>
          </a:p>
        </p:txBody>
      </p:sp>
    </p:spTree>
    <p:extLst>
      <p:ext uri="{BB962C8B-B14F-4D97-AF65-F5344CB8AC3E}">
        <p14:creationId xmlns:p14="http://schemas.microsoft.com/office/powerpoint/2010/main" val="2136887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98AF3-A358-D45D-4144-91C147A3F49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A04364-F655-9D2E-692F-4E5FABC6AE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2F2B73-FCA3-E912-0B37-837A04FFE35B}"/>
              </a:ext>
            </a:extLst>
          </p:cNvPr>
          <p:cNvSpPr>
            <a:spLocks noGrp="1"/>
          </p:cNvSpPr>
          <p:nvPr>
            <p:ph type="dt" sz="half" idx="10"/>
          </p:nvPr>
        </p:nvSpPr>
        <p:spPr/>
        <p:txBody>
          <a:bodyPr/>
          <a:lstStyle/>
          <a:p>
            <a:fld id="{8C0CF1F8-7F31-4B62-BDE7-54A87A84AB64}" type="datetime1">
              <a:rPr lang="en-IN" smtClean="0"/>
              <a:t>07-05-2024</a:t>
            </a:fld>
            <a:endParaRPr lang="en-IN"/>
          </a:p>
        </p:txBody>
      </p:sp>
      <p:sp>
        <p:nvSpPr>
          <p:cNvPr id="5" name="Footer Placeholder 4">
            <a:extLst>
              <a:ext uri="{FF2B5EF4-FFF2-40B4-BE49-F238E27FC236}">
                <a16:creationId xmlns:a16="http://schemas.microsoft.com/office/drawing/2014/main" id="{B725686C-018D-3CE9-CFBC-86536B0BCF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5A9DCE-3A01-6B01-E387-8B5120C781D2}"/>
              </a:ext>
            </a:extLst>
          </p:cNvPr>
          <p:cNvSpPr>
            <a:spLocks noGrp="1"/>
          </p:cNvSpPr>
          <p:nvPr>
            <p:ph type="sldNum" sz="quarter" idx="12"/>
          </p:nvPr>
        </p:nvSpPr>
        <p:spPr/>
        <p:txBody>
          <a:bodyPr/>
          <a:lstStyle/>
          <a:p>
            <a:fld id="{7D5BE7BB-FFFC-4434-940F-1F5BAAD09F3B}" type="slidenum">
              <a:rPr lang="en-IN" smtClean="0"/>
              <a:t>‹#›</a:t>
            </a:fld>
            <a:endParaRPr lang="en-IN"/>
          </a:p>
        </p:txBody>
      </p:sp>
    </p:spTree>
    <p:extLst>
      <p:ext uri="{BB962C8B-B14F-4D97-AF65-F5344CB8AC3E}">
        <p14:creationId xmlns:p14="http://schemas.microsoft.com/office/powerpoint/2010/main" val="3526189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8388-22B2-8C82-75A5-E0E26F4261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D2A55B3-1AF0-2CFC-4DCD-DBAA88028D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0831F1B-1299-8F36-0EE9-836937F54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97CE18-2F93-70DB-CFA8-0BF4C3D2CE32}"/>
              </a:ext>
            </a:extLst>
          </p:cNvPr>
          <p:cNvSpPr>
            <a:spLocks noGrp="1"/>
          </p:cNvSpPr>
          <p:nvPr>
            <p:ph type="dt" sz="half" idx="10"/>
          </p:nvPr>
        </p:nvSpPr>
        <p:spPr/>
        <p:txBody>
          <a:bodyPr/>
          <a:lstStyle/>
          <a:p>
            <a:fld id="{DDB0759C-36E6-4047-BF6A-6CE8C6A4169B}" type="datetimeFigureOut">
              <a:rPr lang="en-IN" smtClean="0"/>
              <a:t>07-05-2024</a:t>
            </a:fld>
            <a:endParaRPr lang="en-IN"/>
          </a:p>
        </p:txBody>
      </p:sp>
      <p:sp>
        <p:nvSpPr>
          <p:cNvPr id="6" name="Footer Placeholder 5">
            <a:extLst>
              <a:ext uri="{FF2B5EF4-FFF2-40B4-BE49-F238E27FC236}">
                <a16:creationId xmlns:a16="http://schemas.microsoft.com/office/drawing/2014/main" id="{383E635D-4DE3-3C7D-8B35-061D9AEF44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0FE4E3-8B19-5D8B-6558-A40945C8E7C1}"/>
              </a:ext>
            </a:extLst>
          </p:cNvPr>
          <p:cNvSpPr>
            <a:spLocks noGrp="1"/>
          </p:cNvSpPr>
          <p:nvPr>
            <p:ph type="sldNum" sz="quarter" idx="12"/>
          </p:nvPr>
        </p:nvSpPr>
        <p:spPr/>
        <p:txBody>
          <a:bodyPr/>
          <a:lstStyle/>
          <a:p>
            <a:fld id="{7D5BE7BB-FFFC-4434-940F-1F5BAAD09F3B}" type="slidenum">
              <a:rPr lang="en-IN" smtClean="0"/>
              <a:t>‹#›</a:t>
            </a:fld>
            <a:endParaRPr lang="en-IN"/>
          </a:p>
        </p:txBody>
      </p:sp>
    </p:spTree>
    <p:extLst>
      <p:ext uri="{BB962C8B-B14F-4D97-AF65-F5344CB8AC3E}">
        <p14:creationId xmlns:p14="http://schemas.microsoft.com/office/powerpoint/2010/main" val="1596791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8536-8666-0202-CCF5-446E272C3DD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37FB3B5-53D9-0AEA-1918-5AD5AD88D5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72EDB1-6E4B-0E6F-6076-1BC3D898A4AB}"/>
              </a:ext>
            </a:extLst>
          </p:cNvPr>
          <p:cNvSpPr>
            <a:spLocks noGrp="1"/>
          </p:cNvSpPr>
          <p:nvPr>
            <p:ph type="dt" sz="half" idx="10"/>
          </p:nvPr>
        </p:nvSpPr>
        <p:spPr/>
        <p:txBody>
          <a:bodyPr/>
          <a:lstStyle/>
          <a:p>
            <a:fld id="{DDB0759C-36E6-4047-BF6A-6CE8C6A4169B}" type="datetimeFigureOut">
              <a:rPr lang="en-IN" smtClean="0"/>
              <a:t>07-05-2024</a:t>
            </a:fld>
            <a:endParaRPr lang="en-IN"/>
          </a:p>
        </p:txBody>
      </p:sp>
      <p:sp>
        <p:nvSpPr>
          <p:cNvPr id="5" name="Footer Placeholder 4">
            <a:extLst>
              <a:ext uri="{FF2B5EF4-FFF2-40B4-BE49-F238E27FC236}">
                <a16:creationId xmlns:a16="http://schemas.microsoft.com/office/drawing/2014/main" id="{E2954ED1-33FB-D038-7FDE-548C1E46D0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18902D-CED8-5278-70C7-1161C6F76771}"/>
              </a:ext>
            </a:extLst>
          </p:cNvPr>
          <p:cNvSpPr>
            <a:spLocks noGrp="1"/>
          </p:cNvSpPr>
          <p:nvPr>
            <p:ph type="sldNum" sz="quarter" idx="12"/>
          </p:nvPr>
        </p:nvSpPr>
        <p:spPr/>
        <p:txBody>
          <a:bodyPr/>
          <a:lstStyle/>
          <a:p>
            <a:fld id="{7D5BE7BB-FFFC-4434-940F-1F5BAAD09F3B}" type="slidenum">
              <a:rPr lang="en-IN" smtClean="0"/>
              <a:t>‹#›</a:t>
            </a:fld>
            <a:endParaRPr lang="en-IN"/>
          </a:p>
        </p:txBody>
      </p:sp>
    </p:spTree>
    <p:extLst>
      <p:ext uri="{BB962C8B-B14F-4D97-AF65-F5344CB8AC3E}">
        <p14:creationId xmlns:p14="http://schemas.microsoft.com/office/powerpoint/2010/main" val="14371836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CEA51F-0EEA-90B5-2833-C4D370A6CA5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D4EA48-3CBD-B2C9-0A9E-5663DA851B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B37121-CE2D-5151-B9A5-7F5EA2A92135}"/>
              </a:ext>
            </a:extLst>
          </p:cNvPr>
          <p:cNvSpPr>
            <a:spLocks noGrp="1"/>
          </p:cNvSpPr>
          <p:nvPr>
            <p:ph type="dt" sz="half" idx="10"/>
          </p:nvPr>
        </p:nvSpPr>
        <p:spPr/>
        <p:txBody>
          <a:bodyPr/>
          <a:lstStyle/>
          <a:p>
            <a:fld id="{DDB0759C-36E6-4047-BF6A-6CE8C6A4169B}" type="datetimeFigureOut">
              <a:rPr lang="en-IN" smtClean="0"/>
              <a:t>07-05-2024</a:t>
            </a:fld>
            <a:endParaRPr lang="en-IN"/>
          </a:p>
        </p:txBody>
      </p:sp>
      <p:sp>
        <p:nvSpPr>
          <p:cNvPr id="5" name="Footer Placeholder 4">
            <a:extLst>
              <a:ext uri="{FF2B5EF4-FFF2-40B4-BE49-F238E27FC236}">
                <a16:creationId xmlns:a16="http://schemas.microsoft.com/office/drawing/2014/main" id="{D34A5092-3764-0A49-E05E-5534D791B8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34244A-E7B2-8914-02D6-0FFBF584DDDF}"/>
              </a:ext>
            </a:extLst>
          </p:cNvPr>
          <p:cNvSpPr>
            <a:spLocks noGrp="1"/>
          </p:cNvSpPr>
          <p:nvPr>
            <p:ph type="sldNum" sz="quarter" idx="12"/>
          </p:nvPr>
        </p:nvSpPr>
        <p:spPr/>
        <p:txBody>
          <a:bodyPr/>
          <a:lstStyle/>
          <a:p>
            <a:fld id="{7D5BE7BB-FFFC-4434-940F-1F5BAAD09F3B}" type="slidenum">
              <a:rPr lang="en-IN" smtClean="0"/>
              <a:t>‹#›</a:t>
            </a:fld>
            <a:endParaRPr lang="en-IN"/>
          </a:p>
        </p:txBody>
      </p:sp>
    </p:spTree>
    <p:extLst>
      <p:ext uri="{BB962C8B-B14F-4D97-AF65-F5344CB8AC3E}">
        <p14:creationId xmlns:p14="http://schemas.microsoft.com/office/powerpoint/2010/main" val="3633400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19F51-A9EC-40A3-B575-1DF5701463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7C2D3CD-0333-07E7-2424-6EFE432AD2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532E10-D24A-8718-2E30-243AB427B3EB}"/>
              </a:ext>
            </a:extLst>
          </p:cNvPr>
          <p:cNvSpPr>
            <a:spLocks noGrp="1"/>
          </p:cNvSpPr>
          <p:nvPr>
            <p:ph type="dt" sz="half" idx="10"/>
          </p:nvPr>
        </p:nvSpPr>
        <p:spPr/>
        <p:txBody>
          <a:bodyPr/>
          <a:lstStyle/>
          <a:p>
            <a:fld id="{B705E575-C65D-4BC4-BF85-79A32E2F3425}" type="datetime1">
              <a:rPr lang="en-IN" smtClean="0"/>
              <a:t>07-05-2024</a:t>
            </a:fld>
            <a:endParaRPr lang="en-IN"/>
          </a:p>
        </p:txBody>
      </p:sp>
      <p:sp>
        <p:nvSpPr>
          <p:cNvPr id="5" name="Footer Placeholder 4">
            <a:extLst>
              <a:ext uri="{FF2B5EF4-FFF2-40B4-BE49-F238E27FC236}">
                <a16:creationId xmlns:a16="http://schemas.microsoft.com/office/drawing/2014/main" id="{1D94D909-3970-2ED2-D5E3-4897CCBCFD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011640-C26F-4FB2-85B1-78D1CBC88017}"/>
              </a:ext>
            </a:extLst>
          </p:cNvPr>
          <p:cNvSpPr>
            <a:spLocks noGrp="1"/>
          </p:cNvSpPr>
          <p:nvPr>
            <p:ph type="sldNum" sz="quarter" idx="12"/>
          </p:nvPr>
        </p:nvSpPr>
        <p:spPr/>
        <p:txBody>
          <a:bodyPr/>
          <a:lstStyle/>
          <a:p>
            <a:fld id="{7D5BE7BB-FFFC-4434-940F-1F5BAAD09F3B}" type="slidenum">
              <a:rPr lang="en-IN" smtClean="0"/>
              <a:t>‹#›</a:t>
            </a:fld>
            <a:endParaRPr lang="en-IN"/>
          </a:p>
        </p:txBody>
      </p:sp>
    </p:spTree>
    <p:extLst>
      <p:ext uri="{BB962C8B-B14F-4D97-AF65-F5344CB8AC3E}">
        <p14:creationId xmlns:p14="http://schemas.microsoft.com/office/powerpoint/2010/main" val="3110941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82EF4-F445-27D4-34E1-5AE18D88C7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D0F4ED-4BDA-6AF3-5796-8E6A55D05E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767A4C8-F8D5-2D38-DA08-4806ABCA16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F20CA63-FD39-7F53-920E-30315317410A}"/>
              </a:ext>
            </a:extLst>
          </p:cNvPr>
          <p:cNvSpPr>
            <a:spLocks noGrp="1"/>
          </p:cNvSpPr>
          <p:nvPr>
            <p:ph type="dt" sz="half" idx="10"/>
          </p:nvPr>
        </p:nvSpPr>
        <p:spPr/>
        <p:txBody>
          <a:bodyPr/>
          <a:lstStyle/>
          <a:p>
            <a:fld id="{106DFF23-9707-49E3-B883-1C4240860280}" type="datetime1">
              <a:rPr lang="en-IN" smtClean="0"/>
              <a:t>07-05-2024</a:t>
            </a:fld>
            <a:endParaRPr lang="en-IN"/>
          </a:p>
        </p:txBody>
      </p:sp>
      <p:sp>
        <p:nvSpPr>
          <p:cNvPr id="6" name="Footer Placeholder 5">
            <a:extLst>
              <a:ext uri="{FF2B5EF4-FFF2-40B4-BE49-F238E27FC236}">
                <a16:creationId xmlns:a16="http://schemas.microsoft.com/office/drawing/2014/main" id="{8F72B6DB-D60C-92FB-3E9B-AFB8F7DDC7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CCB1F4-07A5-D5F2-D9D2-BA2FC2655F0A}"/>
              </a:ext>
            </a:extLst>
          </p:cNvPr>
          <p:cNvSpPr>
            <a:spLocks noGrp="1"/>
          </p:cNvSpPr>
          <p:nvPr>
            <p:ph type="sldNum" sz="quarter" idx="12"/>
          </p:nvPr>
        </p:nvSpPr>
        <p:spPr/>
        <p:txBody>
          <a:bodyPr/>
          <a:lstStyle/>
          <a:p>
            <a:fld id="{7D5BE7BB-FFFC-4434-940F-1F5BAAD09F3B}" type="slidenum">
              <a:rPr lang="en-IN" smtClean="0"/>
              <a:t>‹#›</a:t>
            </a:fld>
            <a:endParaRPr lang="en-IN"/>
          </a:p>
        </p:txBody>
      </p:sp>
    </p:spTree>
    <p:extLst>
      <p:ext uri="{BB962C8B-B14F-4D97-AF65-F5344CB8AC3E}">
        <p14:creationId xmlns:p14="http://schemas.microsoft.com/office/powerpoint/2010/main" val="4047707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474EB-B5FF-767C-E380-F5C7D2E0489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CDB133-DCA5-757E-67E2-135F39C80D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453F95-98A7-E00C-8283-AF91C69DAB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C561B62-8800-D81E-1A78-DCDA04E934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1D945A-BAA4-FCD5-A6B8-2162FBDF89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03B2AE7-A02C-A268-885B-F9D4C3AA2C85}"/>
              </a:ext>
            </a:extLst>
          </p:cNvPr>
          <p:cNvSpPr>
            <a:spLocks noGrp="1"/>
          </p:cNvSpPr>
          <p:nvPr>
            <p:ph type="dt" sz="half" idx="10"/>
          </p:nvPr>
        </p:nvSpPr>
        <p:spPr/>
        <p:txBody>
          <a:bodyPr/>
          <a:lstStyle/>
          <a:p>
            <a:fld id="{8F63F448-1728-48D8-88D8-7052879B9AC8}" type="datetime1">
              <a:rPr lang="en-IN" smtClean="0"/>
              <a:t>07-05-2024</a:t>
            </a:fld>
            <a:endParaRPr lang="en-IN"/>
          </a:p>
        </p:txBody>
      </p:sp>
      <p:sp>
        <p:nvSpPr>
          <p:cNvPr id="8" name="Footer Placeholder 7">
            <a:extLst>
              <a:ext uri="{FF2B5EF4-FFF2-40B4-BE49-F238E27FC236}">
                <a16:creationId xmlns:a16="http://schemas.microsoft.com/office/drawing/2014/main" id="{7582D4D2-44E9-3D7D-C728-AACBA3CF6DC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05EF2C4-9E6F-3000-D998-60BEEE760BEC}"/>
              </a:ext>
            </a:extLst>
          </p:cNvPr>
          <p:cNvSpPr>
            <a:spLocks noGrp="1"/>
          </p:cNvSpPr>
          <p:nvPr>
            <p:ph type="sldNum" sz="quarter" idx="12"/>
          </p:nvPr>
        </p:nvSpPr>
        <p:spPr/>
        <p:txBody>
          <a:bodyPr/>
          <a:lstStyle/>
          <a:p>
            <a:fld id="{7D5BE7BB-FFFC-4434-940F-1F5BAAD09F3B}" type="slidenum">
              <a:rPr lang="en-IN" smtClean="0"/>
              <a:t>‹#›</a:t>
            </a:fld>
            <a:endParaRPr lang="en-IN"/>
          </a:p>
        </p:txBody>
      </p:sp>
    </p:spTree>
    <p:extLst>
      <p:ext uri="{BB962C8B-B14F-4D97-AF65-F5344CB8AC3E}">
        <p14:creationId xmlns:p14="http://schemas.microsoft.com/office/powerpoint/2010/main" val="2583935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41BD-950D-550A-CE08-BE3C07D2A8A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1194878-8372-6A16-5E61-F7A79C070D30}"/>
              </a:ext>
            </a:extLst>
          </p:cNvPr>
          <p:cNvSpPr>
            <a:spLocks noGrp="1"/>
          </p:cNvSpPr>
          <p:nvPr>
            <p:ph type="dt" sz="half" idx="10"/>
          </p:nvPr>
        </p:nvSpPr>
        <p:spPr/>
        <p:txBody>
          <a:bodyPr/>
          <a:lstStyle/>
          <a:p>
            <a:fld id="{93356D51-DC1E-48D8-B14E-12B02414FB3E}" type="datetime1">
              <a:rPr lang="en-IN" smtClean="0"/>
              <a:t>07-05-2024</a:t>
            </a:fld>
            <a:endParaRPr lang="en-IN"/>
          </a:p>
        </p:txBody>
      </p:sp>
      <p:sp>
        <p:nvSpPr>
          <p:cNvPr id="4" name="Footer Placeholder 3">
            <a:extLst>
              <a:ext uri="{FF2B5EF4-FFF2-40B4-BE49-F238E27FC236}">
                <a16:creationId xmlns:a16="http://schemas.microsoft.com/office/drawing/2014/main" id="{243B276E-725D-999C-81C8-207FEC5DC96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3161CE7-3EF5-F8D7-B9D0-4FE93C721DC1}"/>
              </a:ext>
            </a:extLst>
          </p:cNvPr>
          <p:cNvSpPr>
            <a:spLocks noGrp="1"/>
          </p:cNvSpPr>
          <p:nvPr>
            <p:ph type="sldNum" sz="quarter" idx="12"/>
          </p:nvPr>
        </p:nvSpPr>
        <p:spPr/>
        <p:txBody>
          <a:bodyPr/>
          <a:lstStyle/>
          <a:p>
            <a:fld id="{7D5BE7BB-FFFC-4434-940F-1F5BAAD09F3B}" type="slidenum">
              <a:rPr lang="en-IN" smtClean="0"/>
              <a:t>‹#›</a:t>
            </a:fld>
            <a:endParaRPr lang="en-IN"/>
          </a:p>
        </p:txBody>
      </p:sp>
    </p:spTree>
    <p:extLst>
      <p:ext uri="{BB962C8B-B14F-4D97-AF65-F5344CB8AC3E}">
        <p14:creationId xmlns:p14="http://schemas.microsoft.com/office/powerpoint/2010/main" val="411148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498687-E385-2836-4AFB-563E42AA8424}"/>
              </a:ext>
            </a:extLst>
          </p:cNvPr>
          <p:cNvSpPr>
            <a:spLocks noGrp="1"/>
          </p:cNvSpPr>
          <p:nvPr>
            <p:ph type="dt" sz="half" idx="10"/>
          </p:nvPr>
        </p:nvSpPr>
        <p:spPr/>
        <p:txBody>
          <a:bodyPr/>
          <a:lstStyle/>
          <a:p>
            <a:fld id="{9B876AC0-D053-4285-9FA6-3847A8829DDC}" type="datetime1">
              <a:rPr lang="en-IN" smtClean="0"/>
              <a:t>07-05-2024</a:t>
            </a:fld>
            <a:endParaRPr lang="en-IN"/>
          </a:p>
        </p:txBody>
      </p:sp>
      <p:sp>
        <p:nvSpPr>
          <p:cNvPr id="3" name="Footer Placeholder 2">
            <a:extLst>
              <a:ext uri="{FF2B5EF4-FFF2-40B4-BE49-F238E27FC236}">
                <a16:creationId xmlns:a16="http://schemas.microsoft.com/office/drawing/2014/main" id="{304B22BF-CC05-CAD2-7AE2-CCF8606E0B7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B20F32C-A4F1-71DA-9393-708FD0816639}"/>
              </a:ext>
            </a:extLst>
          </p:cNvPr>
          <p:cNvSpPr>
            <a:spLocks noGrp="1"/>
          </p:cNvSpPr>
          <p:nvPr>
            <p:ph type="sldNum" sz="quarter" idx="12"/>
          </p:nvPr>
        </p:nvSpPr>
        <p:spPr/>
        <p:txBody>
          <a:bodyPr/>
          <a:lstStyle/>
          <a:p>
            <a:fld id="{7D5BE7BB-FFFC-4434-940F-1F5BAAD09F3B}" type="slidenum">
              <a:rPr lang="en-IN" smtClean="0"/>
              <a:t>‹#›</a:t>
            </a:fld>
            <a:endParaRPr lang="en-IN"/>
          </a:p>
        </p:txBody>
      </p:sp>
    </p:spTree>
    <p:extLst>
      <p:ext uri="{BB962C8B-B14F-4D97-AF65-F5344CB8AC3E}">
        <p14:creationId xmlns:p14="http://schemas.microsoft.com/office/powerpoint/2010/main" val="2061098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E69B-8165-01F2-0EA1-2B24DC6186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98917E4-E62E-36F0-0ACB-B414329169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B1E2451-05DA-BE66-5BB9-BDDC6BC332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246E39-D1BD-7704-4632-E3B2453C3EA5}"/>
              </a:ext>
            </a:extLst>
          </p:cNvPr>
          <p:cNvSpPr>
            <a:spLocks noGrp="1"/>
          </p:cNvSpPr>
          <p:nvPr>
            <p:ph type="dt" sz="half" idx="10"/>
          </p:nvPr>
        </p:nvSpPr>
        <p:spPr/>
        <p:txBody>
          <a:bodyPr/>
          <a:lstStyle/>
          <a:p>
            <a:fld id="{82D25B0C-B049-483E-9729-F43D1F190460}" type="datetime1">
              <a:rPr lang="en-IN" smtClean="0"/>
              <a:t>07-05-2024</a:t>
            </a:fld>
            <a:endParaRPr lang="en-IN"/>
          </a:p>
        </p:txBody>
      </p:sp>
      <p:sp>
        <p:nvSpPr>
          <p:cNvPr id="6" name="Footer Placeholder 5">
            <a:extLst>
              <a:ext uri="{FF2B5EF4-FFF2-40B4-BE49-F238E27FC236}">
                <a16:creationId xmlns:a16="http://schemas.microsoft.com/office/drawing/2014/main" id="{7A549B18-38E6-018D-B5EA-FA50501CF8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D00439E-94AC-DA2B-36EF-C6A60C05ACBD}"/>
              </a:ext>
            </a:extLst>
          </p:cNvPr>
          <p:cNvSpPr>
            <a:spLocks noGrp="1"/>
          </p:cNvSpPr>
          <p:nvPr>
            <p:ph type="sldNum" sz="quarter" idx="12"/>
          </p:nvPr>
        </p:nvSpPr>
        <p:spPr/>
        <p:txBody>
          <a:bodyPr/>
          <a:lstStyle/>
          <a:p>
            <a:fld id="{7D5BE7BB-FFFC-4434-940F-1F5BAAD09F3B}" type="slidenum">
              <a:rPr lang="en-IN" smtClean="0"/>
              <a:t>‹#›</a:t>
            </a:fld>
            <a:endParaRPr lang="en-IN"/>
          </a:p>
        </p:txBody>
      </p:sp>
    </p:spTree>
    <p:extLst>
      <p:ext uri="{BB962C8B-B14F-4D97-AF65-F5344CB8AC3E}">
        <p14:creationId xmlns:p14="http://schemas.microsoft.com/office/powerpoint/2010/main" val="2088236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8388-22B2-8C82-75A5-E0E26F4261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D2A55B3-1AF0-2CFC-4DCD-DBAA88028D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0831F1B-1299-8F36-0EE9-836937F54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97CE18-2F93-70DB-CFA8-0BF4C3D2CE32}"/>
              </a:ext>
            </a:extLst>
          </p:cNvPr>
          <p:cNvSpPr>
            <a:spLocks noGrp="1"/>
          </p:cNvSpPr>
          <p:nvPr>
            <p:ph type="dt" sz="half" idx="10"/>
          </p:nvPr>
        </p:nvSpPr>
        <p:spPr/>
        <p:txBody>
          <a:bodyPr/>
          <a:lstStyle/>
          <a:p>
            <a:fld id="{7A7250F7-68E0-4902-BFD9-E425A91FE8F2}" type="datetime1">
              <a:rPr lang="en-IN" smtClean="0"/>
              <a:t>07-05-2024</a:t>
            </a:fld>
            <a:endParaRPr lang="en-IN"/>
          </a:p>
        </p:txBody>
      </p:sp>
      <p:sp>
        <p:nvSpPr>
          <p:cNvPr id="6" name="Footer Placeholder 5">
            <a:extLst>
              <a:ext uri="{FF2B5EF4-FFF2-40B4-BE49-F238E27FC236}">
                <a16:creationId xmlns:a16="http://schemas.microsoft.com/office/drawing/2014/main" id="{383E635D-4DE3-3C7D-8B35-061D9AEF44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0FE4E3-8B19-5D8B-6558-A40945C8E7C1}"/>
              </a:ext>
            </a:extLst>
          </p:cNvPr>
          <p:cNvSpPr>
            <a:spLocks noGrp="1"/>
          </p:cNvSpPr>
          <p:nvPr>
            <p:ph type="sldNum" sz="quarter" idx="12"/>
          </p:nvPr>
        </p:nvSpPr>
        <p:spPr/>
        <p:txBody>
          <a:bodyPr/>
          <a:lstStyle/>
          <a:p>
            <a:fld id="{7D5BE7BB-FFFC-4434-940F-1F5BAAD09F3B}" type="slidenum">
              <a:rPr lang="en-IN" smtClean="0"/>
              <a:t>‹#›</a:t>
            </a:fld>
            <a:endParaRPr lang="en-IN"/>
          </a:p>
        </p:txBody>
      </p:sp>
    </p:spTree>
    <p:extLst>
      <p:ext uri="{BB962C8B-B14F-4D97-AF65-F5344CB8AC3E}">
        <p14:creationId xmlns:p14="http://schemas.microsoft.com/office/powerpoint/2010/main" val="3554290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EB038C-7935-9E59-B9B2-FA031A9B32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31EA88-3F9D-CF9D-650B-5FDAD318C5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024158-C734-83F5-9E14-2268BA8680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8F9CD1-D3EE-495E-B9BD-BA33E734D2A2}" type="datetime1">
              <a:rPr lang="en-IN" smtClean="0"/>
              <a:t>07-05-2024</a:t>
            </a:fld>
            <a:endParaRPr lang="en-IN"/>
          </a:p>
        </p:txBody>
      </p:sp>
      <p:sp>
        <p:nvSpPr>
          <p:cNvPr id="5" name="Footer Placeholder 4">
            <a:extLst>
              <a:ext uri="{FF2B5EF4-FFF2-40B4-BE49-F238E27FC236}">
                <a16:creationId xmlns:a16="http://schemas.microsoft.com/office/drawing/2014/main" id="{81EB16B1-E8C1-E9F1-BC85-916812A6E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A357695-FF49-451F-01E9-453666D6FC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5BE7BB-FFFC-4434-940F-1F5BAAD09F3B}" type="slidenum">
              <a:rPr lang="en-IN" smtClean="0"/>
              <a:t>‹#›</a:t>
            </a:fld>
            <a:endParaRPr lang="en-IN"/>
          </a:p>
        </p:txBody>
      </p:sp>
    </p:spTree>
    <p:extLst>
      <p:ext uri="{BB962C8B-B14F-4D97-AF65-F5344CB8AC3E}">
        <p14:creationId xmlns:p14="http://schemas.microsoft.com/office/powerpoint/2010/main" val="1701345106"/>
      </p:ext>
    </p:extLst>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EB038C-7935-9E59-B9B2-FA031A9B32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31EA88-3F9D-CF9D-650B-5FDAD318C5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024158-C734-83F5-9E14-2268BA8680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B0759C-36E6-4047-BF6A-6CE8C6A4169B}" type="datetimeFigureOut">
              <a:rPr lang="en-IN" smtClean="0"/>
              <a:t>07-05-2024</a:t>
            </a:fld>
            <a:endParaRPr lang="en-IN"/>
          </a:p>
        </p:txBody>
      </p:sp>
      <p:sp>
        <p:nvSpPr>
          <p:cNvPr id="5" name="Footer Placeholder 4">
            <a:extLst>
              <a:ext uri="{FF2B5EF4-FFF2-40B4-BE49-F238E27FC236}">
                <a16:creationId xmlns:a16="http://schemas.microsoft.com/office/drawing/2014/main" id="{81EB16B1-E8C1-E9F1-BC85-916812A6E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A357695-FF49-451F-01E9-453666D6FC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5BE7BB-FFFC-4434-940F-1F5BAAD09F3B}" type="slidenum">
              <a:rPr lang="en-IN" smtClean="0"/>
              <a:t>‹#›</a:t>
            </a:fld>
            <a:endParaRPr lang="en-IN"/>
          </a:p>
        </p:txBody>
      </p:sp>
    </p:spTree>
    <p:extLst>
      <p:ext uri="{BB962C8B-B14F-4D97-AF65-F5344CB8AC3E}">
        <p14:creationId xmlns:p14="http://schemas.microsoft.com/office/powerpoint/2010/main" val="1972492507"/>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customXml" Target="../ink/ink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Cutout/>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EA4E9-5FA3-F737-29D1-1CAC9069E41A}"/>
              </a:ext>
            </a:extLst>
          </p:cNvPr>
          <p:cNvSpPr>
            <a:spLocks noGrp="1"/>
          </p:cNvSpPr>
          <p:nvPr>
            <p:ph type="ctrTitle"/>
          </p:nvPr>
        </p:nvSpPr>
        <p:spPr>
          <a:xfrm>
            <a:off x="1048870" y="0"/>
            <a:ext cx="8507506" cy="1488141"/>
          </a:xfrm>
        </p:spPr>
        <p:txBody>
          <a:bodyPr>
            <a:noAutofit/>
          </a:bodyPr>
          <a:lstStyle/>
          <a:p>
            <a:r>
              <a:rPr lang="en-IN" sz="2800" b="1" dirty="0">
                <a:latin typeface="Verdana" panose="020B0604030504040204" pitchFamily="34" charset="0"/>
                <a:ea typeface="Verdana" panose="020B0604030504040204" pitchFamily="34" charset="0"/>
              </a:rPr>
              <a:t>OPTIMIZATION OF CUSTOMER LOCATION CLUSTERING AND DRONE BASED ROUTING FOR LAST MILE DELIVERY</a:t>
            </a:r>
          </a:p>
        </p:txBody>
      </p:sp>
      <p:sp>
        <p:nvSpPr>
          <p:cNvPr id="3" name="Subtitle 2">
            <a:extLst>
              <a:ext uri="{FF2B5EF4-FFF2-40B4-BE49-F238E27FC236}">
                <a16:creationId xmlns:a16="http://schemas.microsoft.com/office/drawing/2014/main" id="{640763A2-D641-A6B7-A7CF-ADA1C78775E4}"/>
              </a:ext>
            </a:extLst>
          </p:cNvPr>
          <p:cNvSpPr>
            <a:spLocks noGrp="1"/>
          </p:cNvSpPr>
          <p:nvPr>
            <p:ph type="subTitle" idx="1"/>
          </p:nvPr>
        </p:nvSpPr>
        <p:spPr>
          <a:xfrm>
            <a:off x="331694" y="3285752"/>
            <a:ext cx="10829364" cy="2868705"/>
          </a:xfrm>
        </p:spPr>
        <p:txBody>
          <a:bodyPr>
            <a:normAutofit fontScale="92500" lnSpcReduction="20000"/>
          </a:bodyPr>
          <a:lstStyle/>
          <a:p>
            <a:r>
              <a:rPr lang="en-IN" sz="2800" b="1" dirty="0">
                <a:latin typeface="Verdana" panose="020B0604030504040204" pitchFamily="34" charset="0"/>
                <a:ea typeface="Verdana" panose="020B0604030504040204" pitchFamily="34" charset="0"/>
                <a:cs typeface="Times New Roman" panose="02020603050405020304" pitchFamily="18" charset="0"/>
              </a:rPr>
              <a:t>FINAL PRESENTATION</a:t>
            </a:r>
          </a:p>
          <a:p>
            <a:r>
              <a:rPr lang="en-IN" sz="2200" b="1" dirty="0">
                <a:latin typeface="Verdana" panose="020B0604030504040204" pitchFamily="34" charset="0"/>
                <a:ea typeface="Verdana" panose="020B0604030504040204" pitchFamily="34" charset="0"/>
                <a:cs typeface="Times New Roman" panose="02020603050405020304" pitchFamily="18" charset="0"/>
              </a:rPr>
              <a:t>MOHD FAISAL AFTAB</a:t>
            </a:r>
          </a:p>
          <a:p>
            <a:r>
              <a:rPr lang="en-IN" sz="2200" b="1" dirty="0">
                <a:latin typeface="Verdana" panose="020B0604030504040204" pitchFamily="34" charset="0"/>
                <a:ea typeface="Verdana" panose="020B0604030504040204" pitchFamily="34" charset="0"/>
                <a:cs typeface="Times New Roman" panose="02020603050405020304" pitchFamily="18" charset="0"/>
              </a:rPr>
              <a:t>SAIREDDY SHREYAS</a:t>
            </a:r>
          </a:p>
          <a:p>
            <a:r>
              <a:rPr lang="en-IN" sz="2200" b="1" dirty="0">
                <a:latin typeface="Verdana" panose="020B0604030504040204" pitchFamily="34" charset="0"/>
                <a:ea typeface="Verdana" panose="020B0604030504040204" pitchFamily="34" charset="0"/>
                <a:cs typeface="Times New Roman" panose="02020603050405020304" pitchFamily="18" charset="0"/>
              </a:rPr>
              <a:t>AMGOTH THARUN</a:t>
            </a:r>
          </a:p>
          <a:p>
            <a:r>
              <a:rPr lang="en-IN" sz="2200" b="1" dirty="0">
                <a:latin typeface="Verdana" panose="020B0604030504040204" pitchFamily="34" charset="0"/>
                <a:ea typeface="Verdana" panose="020B0604030504040204" pitchFamily="34" charset="0"/>
                <a:cs typeface="Times New Roman" panose="02020603050405020304" pitchFamily="18" charset="0"/>
              </a:rPr>
              <a:t>BANOTHU GANESH NAIK</a:t>
            </a:r>
          </a:p>
          <a:p>
            <a:pPr algn="r"/>
            <a:r>
              <a:rPr lang="en-IN" sz="2100" b="1" dirty="0">
                <a:solidFill>
                  <a:schemeClr val="accent2">
                    <a:lumMod val="60000"/>
                    <a:lumOff val="40000"/>
                  </a:schemeClr>
                </a:solidFill>
                <a:latin typeface="Verdana" panose="020B0604030504040204" pitchFamily="34" charset="0"/>
                <a:ea typeface="Verdana" panose="020B0604030504040204" pitchFamily="34" charset="0"/>
                <a:cs typeface="Times New Roman" panose="02020603050405020304" pitchFamily="18" charset="0"/>
              </a:rPr>
              <a:t>Guided by  </a:t>
            </a:r>
          </a:p>
          <a:p>
            <a:pPr algn="r"/>
            <a:r>
              <a:rPr lang="en-IN" sz="2100" b="1" dirty="0">
                <a:solidFill>
                  <a:schemeClr val="accent2">
                    <a:lumMod val="60000"/>
                    <a:lumOff val="40000"/>
                  </a:schemeClr>
                </a:solidFill>
                <a:latin typeface="Verdana" panose="020B0604030504040204" pitchFamily="34" charset="0"/>
                <a:ea typeface="Verdana" panose="020B0604030504040204" pitchFamily="34" charset="0"/>
                <a:cs typeface="Times New Roman" panose="02020603050405020304" pitchFamily="18" charset="0"/>
              </a:rPr>
              <a:t>Dr. Ratna Kumar K  (MED)</a:t>
            </a:r>
          </a:p>
          <a:p>
            <a:pPr algn="r"/>
            <a:r>
              <a:rPr lang="en-IN" sz="2100" b="1" dirty="0">
                <a:solidFill>
                  <a:schemeClr val="accent2">
                    <a:lumMod val="60000"/>
                    <a:lumOff val="40000"/>
                  </a:schemeClr>
                </a:solidFill>
                <a:latin typeface="Verdana" panose="020B0604030504040204" pitchFamily="34" charset="0"/>
                <a:ea typeface="Verdana" panose="020B0604030504040204" pitchFamily="34" charset="0"/>
                <a:cs typeface="Times New Roman" panose="02020603050405020304" pitchFamily="18" charset="0"/>
              </a:rPr>
              <a:t>Dr. Sudarshan C (CSED)</a:t>
            </a:r>
          </a:p>
          <a:p>
            <a:pPr algn="r"/>
            <a:endParaRPr lang="en-IN" dirty="0"/>
          </a:p>
        </p:txBody>
      </p:sp>
      <p:sp>
        <p:nvSpPr>
          <p:cNvPr id="4" name="Slide Number Placeholder 3">
            <a:extLst>
              <a:ext uri="{FF2B5EF4-FFF2-40B4-BE49-F238E27FC236}">
                <a16:creationId xmlns:a16="http://schemas.microsoft.com/office/drawing/2014/main" id="{AC082D5F-9CAB-D569-27DC-6C0C5D849B2D}"/>
              </a:ext>
            </a:extLst>
          </p:cNvPr>
          <p:cNvSpPr>
            <a:spLocks noGrp="1"/>
          </p:cNvSpPr>
          <p:nvPr>
            <p:ph type="sldNum" sz="quarter" idx="12"/>
          </p:nvPr>
        </p:nvSpPr>
        <p:spPr/>
        <p:txBody>
          <a:bodyPr/>
          <a:lstStyle/>
          <a:p>
            <a:fld id="{7D5BE7BB-FFFC-4434-940F-1F5BAAD09F3B}" type="slidenum">
              <a:rPr lang="en-IN" smtClean="0"/>
              <a:t>1</a:t>
            </a:fld>
            <a:endParaRPr lang="en-IN"/>
          </a:p>
        </p:txBody>
      </p:sp>
    </p:spTree>
    <p:extLst>
      <p:ext uri="{BB962C8B-B14F-4D97-AF65-F5344CB8AC3E}">
        <p14:creationId xmlns:p14="http://schemas.microsoft.com/office/powerpoint/2010/main" val="1636111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1DA802F-E524-1E80-4B2F-1CCFE6D45385}"/>
              </a:ext>
            </a:extLst>
          </p:cNvPr>
          <p:cNvGraphicFramePr>
            <a:graphicFrameLocks noGrp="1"/>
          </p:cNvGraphicFramePr>
          <p:nvPr>
            <p:extLst>
              <p:ext uri="{D42A27DB-BD31-4B8C-83A1-F6EECF244321}">
                <p14:modId xmlns:p14="http://schemas.microsoft.com/office/powerpoint/2010/main" val="1997831285"/>
              </p:ext>
            </p:extLst>
          </p:nvPr>
        </p:nvGraphicFramePr>
        <p:xfrm>
          <a:off x="0" y="0"/>
          <a:ext cx="12191999" cy="6858001"/>
        </p:xfrm>
        <a:graphic>
          <a:graphicData uri="http://schemas.openxmlformats.org/drawingml/2006/table">
            <a:tbl>
              <a:tblPr firstRow="1" bandRow="1">
                <a:tableStyleId>{5C22544A-7EE6-4342-B048-85BDC9FD1C3A}</a:tableStyleId>
              </a:tblPr>
              <a:tblGrid>
                <a:gridCol w="1896532">
                  <a:extLst>
                    <a:ext uri="{9D8B030D-6E8A-4147-A177-3AD203B41FA5}">
                      <a16:colId xmlns:a16="http://schemas.microsoft.com/office/drawing/2014/main" val="671180457"/>
                    </a:ext>
                  </a:extLst>
                </a:gridCol>
                <a:gridCol w="6231467">
                  <a:extLst>
                    <a:ext uri="{9D8B030D-6E8A-4147-A177-3AD203B41FA5}">
                      <a16:colId xmlns:a16="http://schemas.microsoft.com/office/drawing/2014/main" val="1569643261"/>
                    </a:ext>
                  </a:extLst>
                </a:gridCol>
                <a:gridCol w="4064000">
                  <a:extLst>
                    <a:ext uri="{9D8B030D-6E8A-4147-A177-3AD203B41FA5}">
                      <a16:colId xmlns:a16="http://schemas.microsoft.com/office/drawing/2014/main" val="3752851380"/>
                    </a:ext>
                  </a:extLst>
                </a:gridCol>
              </a:tblGrid>
              <a:tr h="1067954">
                <a:tc>
                  <a:txBody>
                    <a:bodyPr/>
                    <a:lstStyle/>
                    <a:p>
                      <a:pPr algn="ctr"/>
                      <a:r>
                        <a:rPr lang="en-IN" dirty="0"/>
                        <a:t>Author</a:t>
                      </a:r>
                    </a:p>
                  </a:txBody>
                  <a:tcPr/>
                </a:tc>
                <a:tc>
                  <a:txBody>
                    <a:bodyPr/>
                    <a:lstStyle/>
                    <a:p>
                      <a:pPr algn="ctr"/>
                      <a:r>
                        <a:rPr lang="en-IN" dirty="0"/>
                        <a:t>Contribution</a:t>
                      </a:r>
                    </a:p>
                  </a:txBody>
                  <a:tcPr/>
                </a:tc>
                <a:tc>
                  <a:txBody>
                    <a:bodyPr/>
                    <a:lstStyle/>
                    <a:p>
                      <a:pPr algn="ctr"/>
                      <a:r>
                        <a:rPr lang="en-IN" dirty="0"/>
                        <a:t>Scope of future research</a:t>
                      </a:r>
                    </a:p>
                  </a:txBody>
                  <a:tcPr/>
                </a:tc>
                <a:extLst>
                  <a:ext uri="{0D108BD9-81ED-4DB2-BD59-A6C34878D82A}">
                    <a16:rowId xmlns:a16="http://schemas.microsoft.com/office/drawing/2014/main" val="1734932880"/>
                  </a:ext>
                </a:extLst>
              </a:tr>
              <a:tr h="3042228">
                <a:tc>
                  <a:txBody>
                    <a:bodyPr/>
                    <a:lstStyle/>
                    <a:p>
                      <a:r>
                        <a:rPr lang="en-IN" dirty="0" err="1"/>
                        <a:t>Nguyena</a:t>
                      </a:r>
                      <a:r>
                        <a:rPr lang="en-IN" dirty="0"/>
                        <a:t> et al, July 2021</a:t>
                      </a:r>
                    </a:p>
                  </a:txBody>
                  <a:tcPr/>
                </a:tc>
                <a:tc>
                  <a:txBody>
                    <a:bodyPr/>
                    <a:lstStyle/>
                    <a:p>
                      <a:pPr marL="285750" indent="-285750">
                        <a:buFont typeface="Arial" panose="020B0604020202020204" pitchFamily="34" charset="0"/>
                        <a:buChar char="•"/>
                      </a:pPr>
                      <a:r>
                        <a:rPr lang="en-IN" sz="1800" kern="1200" dirty="0">
                          <a:solidFill>
                            <a:schemeClr val="dk1"/>
                          </a:solidFill>
                          <a:effectLst/>
                          <a:latin typeface="+mn-lt"/>
                          <a:ea typeface="+mn-ea"/>
                          <a:cs typeface="+mn-cs"/>
                        </a:rPr>
                        <a:t>Minimize total operational cost in the PDSTSP.</a:t>
                      </a:r>
                    </a:p>
                    <a:p>
                      <a:pPr marL="285750" indent="-285750">
                        <a:buFont typeface="Arial" panose="020B0604020202020204" pitchFamily="34" charset="0"/>
                        <a:buChar char="•"/>
                      </a:pPr>
                      <a:r>
                        <a:rPr lang="en-IN" sz="1800" kern="1200" dirty="0">
                          <a:solidFill>
                            <a:schemeClr val="dk1"/>
                          </a:solidFill>
                          <a:effectLst/>
                          <a:latin typeface="+mn-lt"/>
                          <a:ea typeface="+mn-ea"/>
                          <a:cs typeface="+mn-cs"/>
                        </a:rPr>
                        <a:t>Add constraints for parcel weight distribution among trucks and total vehicle working time.</a:t>
                      </a:r>
                    </a:p>
                    <a:p>
                      <a:pPr marL="285750" indent="-285750">
                        <a:buFont typeface="Arial" panose="020B0604020202020204" pitchFamily="34" charset="0"/>
                        <a:buChar char="•"/>
                      </a:pPr>
                      <a:r>
                        <a:rPr lang="en-IN" sz="1800" kern="1200" dirty="0">
                          <a:solidFill>
                            <a:schemeClr val="dk1"/>
                          </a:solidFill>
                          <a:effectLst/>
                          <a:latin typeface="+mn-lt"/>
                          <a:ea typeface="+mn-ea"/>
                          <a:cs typeface="+mn-cs"/>
                        </a:rPr>
                        <a:t>Study the PDSVRP, a derivative of the Vehicle Routing Problem, considering multiple trucks and drones.</a:t>
                      </a:r>
                    </a:p>
                  </a:txBody>
                  <a:tcPr/>
                </a:tc>
                <a:tc>
                  <a:txBody>
                    <a:bodyPr/>
                    <a:lstStyle/>
                    <a:p>
                      <a:pPr marL="285750" indent="-285750">
                        <a:buFont typeface="Arial" panose="020B0604020202020204" pitchFamily="34" charset="0"/>
                        <a:buChar char="•"/>
                      </a:pPr>
                      <a:r>
                        <a:rPr lang="en-IN" sz="1800" kern="1200" dirty="0">
                          <a:solidFill>
                            <a:schemeClr val="dk1"/>
                          </a:solidFill>
                          <a:effectLst/>
                          <a:latin typeface="+mn-lt"/>
                          <a:ea typeface="+mn-ea"/>
                          <a:cs typeface="+mn-cs"/>
                        </a:rPr>
                        <a:t>Explore advanced algorithms and heuristics for improved problem-solving.</a:t>
                      </a:r>
                    </a:p>
                    <a:p>
                      <a:pPr marL="285750" indent="-285750">
                        <a:buFont typeface="Arial" panose="020B0604020202020204" pitchFamily="34" charset="0"/>
                        <a:buChar char="•"/>
                      </a:pPr>
                      <a:r>
                        <a:rPr lang="en-IN" sz="1800" kern="1200" dirty="0">
                          <a:solidFill>
                            <a:schemeClr val="dk1"/>
                          </a:solidFill>
                          <a:effectLst/>
                          <a:latin typeface="+mn-lt"/>
                          <a:ea typeface="+mn-ea"/>
                          <a:cs typeface="+mn-cs"/>
                        </a:rPr>
                        <a:t>Incorporate real-world constraints and dynamic adaptations into the model.</a:t>
                      </a:r>
                    </a:p>
                    <a:p>
                      <a:pPr marL="285750" indent="-285750">
                        <a:buFont typeface="Arial" panose="020B0604020202020204" pitchFamily="34" charset="0"/>
                        <a:buChar char="•"/>
                      </a:pPr>
                      <a:r>
                        <a:rPr lang="en-IN" sz="1800" kern="1200" dirty="0">
                          <a:solidFill>
                            <a:schemeClr val="dk1"/>
                          </a:solidFill>
                          <a:effectLst/>
                          <a:latin typeface="+mn-lt"/>
                          <a:ea typeface="+mn-ea"/>
                          <a:cs typeface="+mn-cs"/>
                        </a:rPr>
                        <a:t>Investigate multi-objective optimization, sustainability, and emerging technology integration for enhanced solutions.</a:t>
                      </a:r>
                    </a:p>
                    <a:p>
                      <a:endParaRPr lang="en-IN" dirty="0"/>
                    </a:p>
                  </a:txBody>
                  <a:tcPr/>
                </a:tc>
                <a:extLst>
                  <a:ext uri="{0D108BD9-81ED-4DB2-BD59-A6C34878D82A}">
                    <a16:rowId xmlns:a16="http://schemas.microsoft.com/office/drawing/2014/main" val="386403795"/>
                  </a:ext>
                </a:extLst>
              </a:tr>
              <a:tr h="2747819">
                <a:tc>
                  <a:txBody>
                    <a:bodyPr/>
                    <a:lstStyle/>
                    <a:p>
                      <a:r>
                        <a:rPr lang="en-IN" dirty="0"/>
                        <a:t>Freitas et al, Sep 2023</a:t>
                      </a:r>
                    </a:p>
                  </a:txBody>
                  <a:tcPr/>
                </a:tc>
                <a:tc>
                  <a:txBody>
                    <a:bodyPr/>
                    <a:lstStyle/>
                    <a:p>
                      <a:pPr marL="285750" indent="-285750">
                        <a:buFont typeface="Arial" panose="020B0604020202020204" pitchFamily="34" charset="0"/>
                        <a:buChar char="•"/>
                      </a:pPr>
                      <a:r>
                        <a:rPr lang="en-IN" sz="1800" kern="1200" dirty="0">
                          <a:solidFill>
                            <a:schemeClr val="dk1"/>
                          </a:solidFill>
                          <a:effectLst/>
                          <a:latin typeface="+mn-lt"/>
                          <a:ea typeface="+mn-ea"/>
                          <a:cs typeface="+mn-cs"/>
                        </a:rPr>
                        <a:t>The paper introduces DAPDP, extends MILP formulation, and proposes an efficient solution method. </a:t>
                      </a:r>
                    </a:p>
                    <a:p>
                      <a:pPr marL="285750" indent="-285750">
                        <a:buFont typeface="Arial" panose="020B0604020202020204" pitchFamily="34" charset="0"/>
                        <a:buChar char="•"/>
                      </a:pPr>
                      <a:r>
                        <a:rPr lang="en-IN" sz="1800" kern="1200" dirty="0">
                          <a:solidFill>
                            <a:schemeClr val="dk1"/>
                          </a:solidFill>
                          <a:effectLst/>
                          <a:latin typeface="+mn-lt"/>
                          <a:ea typeface="+mn-ea"/>
                          <a:cs typeface="+mn-cs"/>
                        </a:rPr>
                        <a:t>Performance analysis demonstrates cost savings from drones and trucks collaboration, including fuel and labour cost reductions.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kern="1200" dirty="0">
                          <a:solidFill>
                            <a:schemeClr val="dk1"/>
                          </a:solidFill>
                          <a:effectLst/>
                          <a:latin typeface="+mn-lt"/>
                          <a:ea typeface="+mn-ea"/>
                          <a:cs typeface="+mn-cs"/>
                        </a:rPr>
                        <a:t>Future research can explore extensions of DAPDP, such as allowing multiple UAVs per truck and optimizing their deployment.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kern="1200" dirty="0">
                          <a:solidFill>
                            <a:schemeClr val="dk1"/>
                          </a:solidFill>
                          <a:effectLst/>
                          <a:latin typeface="+mn-lt"/>
                          <a:ea typeface="+mn-ea"/>
                          <a:cs typeface="+mn-cs"/>
                        </a:rPr>
                        <a:t>Investigating real-time dynamic scenarios for pickup and delivery requests presents another promising avenue for study</a:t>
                      </a:r>
                    </a:p>
                    <a:p>
                      <a:endParaRPr lang="en-IN" dirty="0"/>
                    </a:p>
                  </a:txBody>
                  <a:tcPr/>
                </a:tc>
                <a:extLst>
                  <a:ext uri="{0D108BD9-81ED-4DB2-BD59-A6C34878D82A}">
                    <a16:rowId xmlns:a16="http://schemas.microsoft.com/office/drawing/2014/main" val="3881638903"/>
                  </a:ext>
                </a:extLst>
              </a:tr>
            </a:tbl>
          </a:graphicData>
        </a:graphic>
      </p:graphicFrame>
    </p:spTree>
    <p:extLst>
      <p:ext uri="{BB962C8B-B14F-4D97-AF65-F5344CB8AC3E}">
        <p14:creationId xmlns:p14="http://schemas.microsoft.com/office/powerpoint/2010/main" val="3888386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EBB4D4-9997-0A37-CBF2-F2A85E61EF17}"/>
              </a:ext>
            </a:extLst>
          </p:cNvPr>
          <p:cNvPicPr>
            <a:picLocks noChangeAspect="1"/>
          </p:cNvPicPr>
          <p:nvPr/>
        </p:nvPicPr>
        <p:blipFill>
          <a:blip r:embed="rId2"/>
          <a:stretch>
            <a:fillRect/>
          </a:stretch>
        </p:blipFill>
        <p:spPr>
          <a:xfrm>
            <a:off x="1729409" y="928239"/>
            <a:ext cx="8733182" cy="5155095"/>
          </a:xfrm>
          <a:prstGeom prst="rect">
            <a:avLst/>
          </a:prstGeom>
        </p:spPr>
      </p:pic>
      <p:sp>
        <p:nvSpPr>
          <p:cNvPr id="3" name="TextBox 2">
            <a:extLst>
              <a:ext uri="{FF2B5EF4-FFF2-40B4-BE49-F238E27FC236}">
                <a16:creationId xmlns:a16="http://schemas.microsoft.com/office/drawing/2014/main" id="{D25E3FFE-82AB-51F1-11BB-4EB7E0D2715E}"/>
              </a:ext>
            </a:extLst>
          </p:cNvPr>
          <p:cNvSpPr txBox="1"/>
          <p:nvPr/>
        </p:nvSpPr>
        <p:spPr>
          <a:xfrm>
            <a:off x="3872167" y="6078460"/>
            <a:ext cx="5257800" cy="369332"/>
          </a:xfrm>
          <a:prstGeom prst="rect">
            <a:avLst/>
          </a:prstGeom>
          <a:noFill/>
        </p:spPr>
        <p:txBody>
          <a:bodyPr wrap="square" rtlCol="0">
            <a:spAutoFit/>
          </a:bodyPr>
          <a:lstStyle/>
          <a:p>
            <a:r>
              <a:rPr lang="en-IN" b="1" dirty="0"/>
              <a:t>Keywords used to find Research papers</a:t>
            </a:r>
          </a:p>
        </p:txBody>
      </p:sp>
      <p:sp>
        <p:nvSpPr>
          <p:cNvPr id="4" name="TextBox 3">
            <a:extLst>
              <a:ext uri="{FF2B5EF4-FFF2-40B4-BE49-F238E27FC236}">
                <a16:creationId xmlns:a16="http://schemas.microsoft.com/office/drawing/2014/main" id="{EC7B49DD-45C9-DDED-2ADC-48D181946FF8}"/>
              </a:ext>
            </a:extLst>
          </p:cNvPr>
          <p:cNvSpPr txBox="1"/>
          <p:nvPr/>
        </p:nvSpPr>
        <p:spPr>
          <a:xfrm>
            <a:off x="1871869" y="343464"/>
            <a:ext cx="8448262" cy="584775"/>
          </a:xfrm>
          <a:prstGeom prst="rect">
            <a:avLst/>
          </a:prstGeom>
          <a:noFill/>
        </p:spPr>
        <p:txBody>
          <a:bodyPr wrap="square" rtlCol="0">
            <a:spAutoFit/>
          </a:bodyPr>
          <a:lstStyle/>
          <a:p>
            <a:r>
              <a:rPr lang="en-IN" sz="3200" b="1" dirty="0">
                <a:latin typeface="Verdana" panose="020B0604030504040204" pitchFamily="34" charset="0"/>
                <a:ea typeface="Verdana" panose="020B0604030504040204" pitchFamily="34" charset="0"/>
              </a:rPr>
              <a:t>VISUALISING BIBLIOMETRIX DATA</a:t>
            </a:r>
          </a:p>
        </p:txBody>
      </p:sp>
    </p:spTree>
    <p:extLst>
      <p:ext uri="{BB962C8B-B14F-4D97-AF65-F5344CB8AC3E}">
        <p14:creationId xmlns:p14="http://schemas.microsoft.com/office/powerpoint/2010/main" val="3538503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0046A0-76C5-85DD-BF0E-F2D02CC89FE5}"/>
              </a:ext>
            </a:extLst>
          </p:cNvPr>
          <p:cNvPicPr>
            <a:picLocks noChangeAspect="1"/>
          </p:cNvPicPr>
          <p:nvPr/>
        </p:nvPicPr>
        <p:blipFill>
          <a:blip r:embed="rId2"/>
          <a:stretch>
            <a:fillRect/>
          </a:stretch>
        </p:blipFill>
        <p:spPr>
          <a:xfrm>
            <a:off x="576470" y="901147"/>
            <a:ext cx="11039060" cy="5235473"/>
          </a:xfrm>
          <a:prstGeom prst="rect">
            <a:avLst/>
          </a:prstGeom>
        </p:spPr>
      </p:pic>
      <p:sp>
        <p:nvSpPr>
          <p:cNvPr id="4" name="TextBox 3">
            <a:extLst>
              <a:ext uri="{FF2B5EF4-FFF2-40B4-BE49-F238E27FC236}">
                <a16:creationId xmlns:a16="http://schemas.microsoft.com/office/drawing/2014/main" id="{766B7779-4049-47D6-18F8-04CB1979F06C}"/>
              </a:ext>
            </a:extLst>
          </p:cNvPr>
          <p:cNvSpPr txBox="1"/>
          <p:nvPr/>
        </p:nvSpPr>
        <p:spPr>
          <a:xfrm>
            <a:off x="3447124" y="6201178"/>
            <a:ext cx="6096000" cy="369332"/>
          </a:xfrm>
          <a:prstGeom prst="rect">
            <a:avLst/>
          </a:prstGeom>
          <a:noFill/>
        </p:spPr>
        <p:txBody>
          <a:bodyPr wrap="square">
            <a:spAutoFit/>
          </a:bodyPr>
          <a:lstStyle/>
          <a:p>
            <a:r>
              <a:rPr lang="en-IN" b="1" dirty="0"/>
              <a:t>Percentage of Research papers found through a Keyword</a:t>
            </a:r>
          </a:p>
        </p:txBody>
      </p:sp>
      <p:sp>
        <p:nvSpPr>
          <p:cNvPr id="5" name="TextBox 4">
            <a:extLst>
              <a:ext uri="{FF2B5EF4-FFF2-40B4-BE49-F238E27FC236}">
                <a16:creationId xmlns:a16="http://schemas.microsoft.com/office/drawing/2014/main" id="{68A7B394-A730-977B-7C96-0E61CD1EB3B8}"/>
              </a:ext>
            </a:extLst>
          </p:cNvPr>
          <p:cNvSpPr txBox="1"/>
          <p:nvPr/>
        </p:nvSpPr>
        <p:spPr>
          <a:xfrm flipH="1">
            <a:off x="4365812" y="251814"/>
            <a:ext cx="3254188" cy="584775"/>
          </a:xfrm>
          <a:prstGeom prst="rect">
            <a:avLst/>
          </a:prstGeom>
          <a:noFill/>
        </p:spPr>
        <p:txBody>
          <a:bodyPr wrap="square" rtlCol="0">
            <a:spAutoFit/>
          </a:bodyPr>
          <a:lstStyle/>
          <a:p>
            <a:r>
              <a:rPr lang="en-IN" sz="3200" b="1" dirty="0">
                <a:latin typeface="Verdana" panose="020B0604030504040204" pitchFamily="34" charset="0"/>
                <a:ea typeface="Verdana" panose="020B0604030504040204" pitchFamily="34" charset="0"/>
              </a:rPr>
              <a:t>CONTINUED..</a:t>
            </a:r>
          </a:p>
        </p:txBody>
      </p:sp>
    </p:spTree>
    <p:extLst>
      <p:ext uri="{BB962C8B-B14F-4D97-AF65-F5344CB8AC3E}">
        <p14:creationId xmlns:p14="http://schemas.microsoft.com/office/powerpoint/2010/main" val="384388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CECB93-25FF-F76B-4439-1B7E3BADEF2C}"/>
              </a:ext>
            </a:extLst>
          </p:cNvPr>
          <p:cNvPicPr>
            <a:picLocks noChangeAspect="1"/>
          </p:cNvPicPr>
          <p:nvPr/>
        </p:nvPicPr>
        <p:blipFill>
          <a:blip r:embed="rId2"/>
          <a:stretch>
            <a:fillRect/>
          </a:stretch>
        </p:blipFill>
        <p:spPr>
          <a:xfrm>
            <a:off x="595178" y="620634"/>
            <a:ext cx="10813773" cy="5486399"/>
          </a:xfrm>
          <a:prstGeom prst="rect">
            <a:avLst/>
          </a:prstGeom>
        </p:spPr>
      </p:pic>
      <p:sp>
        <p:nvSpPr>
          <p:cNvPr id="3" name="TextBox 2">
            <a:extLst>
              <a:ext uri="{FF2B5EF4-FFF2-40B4-BE49-F238E27FC236}">
                <a16:creationId xmlns:a16="http://schemas.microsoft.com/office/drawing/2014/main" id="{DF376172-CE21-3517-9FC2-13EDDACBB673}"/>
              </a:ext>
            </a:extLst>
          </p:cNvPr>
          <p:cNvSpPr txBox="1"/>
          <p:nvPr/>
        </p:nvSpPr>
        <p:spPr>
          <a:xfrm>
            <a:off x="3352800" y="6037525"/>
            <a:ext cx="6006353" cy="369332"/>
          </a:xfrm>
          <a:prstGeom prst="rect">
            <a:avLst/>
          </a:prstGeom>
          <a:noFill/>
        </p:spPr>
        <p:txBody>
          <a:bodyPr wrap="square" rtlCol="0">
            <a:spAutoFit/>
          </a:bodyPr>
          <a:lstStyle/>
          <a:p>
            <a:r>
              <a:rPr lang="en-IN" b="1" dirty="0"/>
              <a:t>Sub-themes of the research domain found by Analysis</a:t>
            </a:r>
          </a:p>
        </p:txBody>
      </p:sp>
      <p:sp>
        <p:nvSpPr>
          <p:cNvPr id="5" name="TextBox 4">
            <a:extLst>
              <a:ext uri="{FF2B5EF4-FFF2-40B4-BE49-F238E27FC236}">
                <a16:creationId xmlns:a16="http://schemas.microsoft.com/office/drawing/2014/main" id="{2E97CC5B-FAD1-143B-C7D9-B073F5C53B6C}"/>
              </a:ext>
            </a:extLst>
          </p:cNvPr>
          <p:cNvSpPr txBox="1"/>
          <p:nvPr/>
        </p:nvSpPr>
        <p:spPr>
          <a:xfrm>
            <a:off x="2954065" y="35859"/>
            <a:ext cx="6096000" cy="584775"/>
          </a:xfrm>
          <a:prstGeom prst="rect">
            <a:avLst/>
          </a:prstGeom>
          <a:noFill/>
        </p:spPr>
        <p:txBody>
          <a:bodyPr wrap="square">
            <a:spAutoFit/>
          </a:bodyPr>
          <a:lstStyle/>
          <a:p>
            <a:pPr algn="ctr"/>
            <a:r>
              <a:rPr lang="en-IN" sz="3200" b="1" dirty="0">
                <a:latin typeface="Verdana" panose="020B0604030504040204" pitchFamily="34" charset="0"/>
                <a:ea typeface="Verdana" panose="020B0604030504040204" pitchFamily="34" charset="0"/>
              </a:rPr>
              <a:t>CONTINUED..</a:t>
            </a:r>
          </a:p>
        </p:txBody>
      </p:sp>
    </p:spTree>
    <p:extLst>
      <p:ext uri="{BB962C8B-B14F-4D97-AF65-F5344CB8AC3E}">
        <p14:creationId xmlns:p14="http://schemas.microsoft.com/office/powerpoint/2010/main" val="256606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BBA685-0DEE-47C5-0E01-CBD8F3996EF9}"/>
              </a:ext>
            </a:extLst>
          </p:cNvPr>
          <p:cNvSpPr txBox="1"/>
          <p:nvPr/>
        </p:nvSpPr>
        <p:spPr>
          <a:xfrm>
            <a:off x="2769704" y="6116742"/>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Relevant Authors found by Bibliometric Analysis</a:t>
            </a:r>
          </a:p>
        </p:txBody>
      </p:sp>
      <p:pic>
        <p:nvPicPr>
          <p:cNvPr id="6" name="Picture 5">
            <a:extLst>
              <a:ext uri="{FF2B5EF4-FFF2-40B4-BE49-F238E27FC236}">
                <a16:creationId xmlns:a16="http://schemas.microsoft.com/office/drawing/2014/main" id="{FB3BF0E6-F644-E20F-6D83-FDE89276991F}"/>
              </a:ext>
            </a:extLst>
          </p:cNvPr>
          <p:cNvPicPr>
            <a:picLocks noChangeAspect="1"/>
          </p:cNvPicPr>
          <p:nvPr/>
        </p:nvPicPr>
        <p:blipFill>
          <a:blip r:embed="rId2"/>
          <a:stretch>
            <a:fillRect/>
          </a:stretch>
        </p:blipFill>
        <p:spPr>
          <a:xfrm>
            <a:off x="702365" y="848138"/>
            <a:ext cx="10707757" cy="5181601"/>
          </a:xfrm>
          <a:prstGeom prst="rect">
            <a:avLst/>
          </a:prstGeom>
        </p:spPr>
      </p:pic>
      <p:sp>
        <p:nvSpPr>
          <p:cNvPr id="8" name="TextBox 7">
            <a:extLst>
              <a:ext uri="{FF2B5EF4-FFF2-40B4-BE49-F238E27FC236}">
                <a16:creationId xmlns:a16="http://schemas.microsoft.com/office/drawing/2014/main" id="{BA3DA04C-7EC0-42B4-1C38-A0BEEFC7F574}"/>
              </a:ext>
            </a:extLst>
          </p:cNvPr>
          <p:cNvSpPr txBox="1"/>
          <p:nvPr/>
        </p:nvSpPr>
        <p:spPr>
          <a:xfrm>
            <a:off x="4287468" y="176360"/>
            <a:ext cx="6096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CONTINUED..</a:t>
            </a:r>
          </a:p>
        </p:txBody>
      </p:sp>
    </p:spTree>
    <p:extLst>
      <p:ext uri="{BB962C8B-B14F-4D97-AF65-F5344CB8AC3E}">
        <p14:creationId xmlns:p14="http://schemas.microsoft.com/office/powerpoint/2010/main" val="3293921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163C2-D75A-54FC-7AB2-D581B5DAAB21}"/>
              </a:ext>
            </a:extLst>
          </p:cNvPr>
          <p:cNvSpPr>
            <a:spLocks noGrp="1"/>
          </p:cNvSpPr>
          <p:nvPr>
            <p:ph type="title"/>
          </p:nvPr>
        </p:nvSpPr>
        <p:spPr>
          <a:xfrm>
            <a:off x="838200" y="351872"/>
            <a:ext cx="10515600" cy="1001799"/>
          </a:xfrm>
        </p:spPr>
        <p:txBody>
          <a:bodyPr>
            <a:normAutofit/>
          </a:bodyPr>
          <a:lstStyle/>
          <a:p>
            <a:pPr algn="ctr"/>
            <a:r>
              <a:rPr lang="en-IN" sz="3600" b="1" dirty="0">
                <a:latin typeface="Verdana" panose="020B0604030504040204" pitchFamily="34" charset="0"/>
                <a:ea typeface="Verdana" panose="020B0604030504040204" pitchFamily="34" charset="0"/>
              </a:rPr>
              <a:t>CONTINUED..</a:t>
            </a:r>
          </a:p>
        </p:txBody>
      </p:sp>
      <p:sp>
        <p:nvSpPr>
          <p:cNvPr id="3" name="Content Placeholder 2">
            <a:extLst>
              <a:ext uri="{FF2B5EF4-FFF2-40B4-BE49-F238E27FC236}">
                <a16:creationId xmlns:a16="http://schemas.microsoft.com/office/drawing/2014/main" id="{FA2C6659-39BB-A871-712E-822174B82EF7}"/>
              </a:ext>
            </a:extLst>
          </p:cNvPr>
          <p:cNvSpPr>
            <a:spLocks noGrp="1"/>
          </p:cNvSpPr>
          <p:nvPr>
            <p:ph idx="1"/>
          </p:nvPr>
        </p:nvSpPr>
        <p:spPr>
          <a:xfrm>
            <a:off x="838200" y="1460500"/>
            <a:ext cx="10515600" cy="4351338"/>
          </a:xfrm>
        </p:spPr>
        <p:txBody>
          <a:bodyPr>
            <a:normAutofit fontScale="92500" lnSpcReduction="10000"/>
          </a:bodyPr>
          <a:lstStyle/>
          <a:p>
            <a:pPr marL="0" indent="0">
              <a:lnSpc>
                <a:spcPct val="150000"/>
              </a:lnSpc>
              <a:buNone/>
            </a:pPr>
            <a:r>
              <a:rPr lang="en-IN" sz="2000" dirty="0">
                <a:latin typeface="Verdana" panose="020B0604030504040204" pitchFamily="34" charset="0"/>
                <a:ea typeface="Verdana" panose="020B0604030504040204" pitchFamily="34" charset="0"/>
              </a:rPr>
              <a:t>The summary of the literature review is as given below: -</a:t>
            </a:r>
          </a:p>
          <a:p>
            <a:pPr>
              <a:lnSpc>
                <a:spcPct val="150000"/>
              </a:lnSpc>
              <a:buFont typeface="Wingdings" panose="05000000000000000000" pitchFamily="2" charset="2"/>
              <a:buChar char="§"/>
            </a:pPr>
            <a:r>
              <a:rPr lang="en-US" sz="2000" dirty="0">
                <a:latin typeface="Verdana" panose="020B0604030504040204" pitchFamily="34" charset="0"/>
                <a:ea typeface="Verdana" panose="020B0604030504040204" pitchFamily="34" charset="0"/>
              </a:rPr>
              <a:t>Literature review underscores key contributions and future directions in delivery logistics optimization via truck and drone integration.</a:t>
            </a:r>
            <a:endParaRPr lang="en-IN" sz="2000" dirty="0">
              <a:latin typeface="Verdana" panose="020B0604030504040204" pitchFamily="34" charset="0"/>
              <a:ea typeface="Verdana" panose="020B0604030504040204" pitchFamily="34" charset="0"/>
            </a:endParaRPr>
          </a:p>
          <a:p>
            <a:pPr>
              <a:lnSpc>
                <a:spcPct val="150000"/>
              </a:lnSpc>
              <a:buFont typeface="Wingdings" panose="05000000000000000000" pitchFamily="2" charset="2"/>
              <a:buChar char="§"/>
            </a:pPr>
            <a:r>
              <a:rPr lang="en-US" sz="2000" dirty="0">
                <a:latin typeface="Verdana" panose="020B0604030504040204" pitchFamily="34" charset="0"/>
                <a:ea typeface="Verdana" panose="020B0604030504040204" pitchFamily="34" charset="0"/>
              </a:rPr>
              <a:t>Development of efficient algorithms like HTGVNS for larger cases, improving delivery optimization, especially for faster drones.</a:t>
            </a:r>
          </a:p>
          <a:p>
            <a:pPr>
              <a:lnSpc>
                <a:spcPct val="150000"/>
              </a:lnSpc>
              <a:buFont typeface="Wingdings" panose="05000000000000000000" pitchFamily="2" charset="2"/>
              <a:buChar char="§"/>
            </a:pPr>
            <a:r>
              <a:rPr lang="en-IN" sz="2000" dirty="0">
                <a:latin typeface="Verdana" panose="020B0604030504040204" pitchFamily="34" charset="0"/>
                <a:ea typeface="Verdana" panose="020B0604030504040204" pitchFamily="34" charset="0"/>
              </a:rPr>
              <a:t>The main gap in all this model is that they use either only drone or one drone per truck.</a:t>
            </a:r>
          </a:p>
          <a:p>
            <a:pPr>
              <a:lnSpc>
                <a:spcPct val="150000"/>
              </a:lnSpc>
              <a:buFont typeface="Wingdings" panose="05000000000000000000" pitchFamily="2" charset="2"/>
              <a:buChar char="§"/>
            </a:pPr>
            <a:r>
              <a:rPr lang="en-IN" sz="2000" dirty="0">
                <a:latin typeface="Verdana" panose="020B0604030504040204" pitchFamily="34" charset="0"/>
                <a:ea typeface="Verdana" panose="020B0604030504040204" pitchFamily="34" charset="0"/>
              </a:rPr>
              <a:t>Some paper give solution as clustering and routing of drone for better utilisation of truck and drone together.</a:t>
            </a:r>
          </a:p>
          <a:p>
            <a:pPr>
              <a:lnSpc>
                <a:spcPct val="150000"/>
              </a:lnSpc>
              <a:buFont typeface="Wingdings" panose="05000000000000000000" pitchFamily="2" charset="2"/>
              <a:buChar char="§"/>
            </a:pPr>
            <a:endParaRPr lang="en-IN" sz="2000" dirty="0">
              <a:latin typeface="Verdana" panose="020B0604030504040204" pitchFamily="34" charset="0"/>
              <a:ea typeface="Verdana" panose="020B0604030504040204" pitchFamily="34" charset="0"/>
            </a:endParaRPr>
          </a:p>
        </p:txBody>
      </p:sp>
      <p:sp>
        <p:nvSpPr>
          <p:cNvPr id="4" name="Slide Number Placeholder 3">
            <a:extLst>
              <a:ext uri="{FF2B5EF4-FFF2-40B4-BE49-F238E27FC236}">
                <a16:creationId xmlns:a16="http://schemas.microsoft.com/office/drawing/2014/main" id="{D7E4E735-FFB3-DADE-DEBC-8B8C5E63B38A}"/>
              </a:ext>
            </a:extLst>
          </p:cNvPr>
          <p:cNvSpPr>
            <a:spLocks noGrp="1"/>
          </p:cNvSpPr>
          <p:nvPr>
            <p:ph type="sldNum" sz="quarter" idx="12"/>
          </p:nvPr>
        </p:nvSpPr>
        <p:spPr/>
        <p:txBody>
          <a:bodyPr/>
          <a:lstStyle/>
          <a:p>
            <a:fld id="{7D5BE7BB-FFFC-4434-940F-1F5BAAD09F3B}" type="slidenum">
              <a:rPr lang="en-IN" smtClean="0"/>
              <a:t>15</a:t>
            </a:fld>
            <a:endParaRPr lang="en-IN"/>
          </a:p>
        </p:txBody>
      </p:sp>
    </p:spTree>
    <p:extLst>
      <p:ext uri="{BB962C8B-B14F-4D97-AF65-F5344CB8AC3E}">
        <p14:creationId xmlns:p14="http://schemas.microsoft.com/office/powerpoint/2010/main" val="4246869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163C2-D75A-54FC-7AB2-D581B5DAAB21}"/>
              </a:ext>
            </a:extLst>
          </p:cNvPr>
          <p:cNvSpPr>
            <a:spLocks noGrp="1"/>
          </p:cNvSpPr>
          <p:nvPr>
            <p:ph type="title"/>
          </p:nvPr>
        </p:nvSpPr>
        <p:spPr>
          <a:xfrm>
            <a:off x="838200" y="351872"/>
            <a:ext cx="10515600" cy="1001799"/>
          </a:xfrm>
        </p:spPr>
        <p:txBody>
          <a:bodyPr>
            <a:normAutofit/>
          </a:bodyPr>
          <a:lstStyle/>
          <a:p>
            <a:pPr algn="ctr"/>
            <a:r>
              <a:rPr lang="en-IN" sz="3600" b="1" dirty="0">
                <a:latin typeface="Verdana" panose="020B0604030504040204" pitchFamily="34" charset="0"/>
                <a:ea typeface="Verdana" panose="020B0604030504040204" pitchFamily="34" charset="0"/>
              </a:rPr>
              <a:t>PROBLEM STATEMENT</a:t>
            </a:r>
          </a:p>
        </p:txBody>
      </p:sp>
      <p:sp>
        <p:nvSpPr>
          <p:cNvPr id="3" name="Content Placeholder 2">
            <a:extLst>
              <a:ext uri="{FF2B5EF4-FFF2-40B4-BE49-F238E27FC236}">
                <a16:creationId xmlns:a16="http://schemas.microsoft.com/office/drawing/2014/main" id="{FA2C6659-39BB-A871-712E-822174B82EF7}"/>
              </a:ext>
            </a:extLst>
          </p:cNvPr>
          <p:cNvSpPr>
            <a:spLocks noGrp="1"/>
          </p:cNvSpPr>
          <p:nvPr>
            <p:ph idx="1"/>
          </p:nvPr>
        </p:nvSpPr>
        <p:spPr>
          <a:xfrm>
            <a:off x="838200" y="1460500"/>
            <a:ext cx="10515600" cy="4351338"/>
          </a:xfrm>
        </p:spPr>
        <p:txBody>
          <a:bodyPr>
            <a:normAutofit fontScale="85000" lnSpcReduction="10000"/>
          </a:bodyPr>
          <a:lstStyle/>
          <a:p>
            <a:pPr>
              <a:lnSpc>
                <a:spcPct val="150000"/>
              </a:lnSpc>
              <a:buFont typeface="Wingdings" panose="05000000000000000000" pitchFamily="2" charset="2"/>
              <a:buChar char="§"/>
            </a:pPr>
            <a:r>
              <a:rPr lang="en-US" sz="2000" dirty="0">
                <a:latin typeface="Verdana" panose="020B0604030504040204" pitchFamily="34" charset="0"/>
                <a:ea typeface="Verdana" panose="020B0604030504040204" pitchFamily="34" charset="0"/>
              </a:rPr>
              <a:t>This is a delivery logistics problem involving </a:t>
            </a:r>
            <a:r>
              <a:rPr lang="en-US" sz="2000" i="1" dirty="0">
                <a:latin typeface="Verdana" panose="020B0604030504040204" pitchFamily="34" charset="0"/>
                <a:ea typeface="Verdana" panose="020B0604030504040204" pitchFamily="34" charset="0"/>
              </a:rPr>
              <a:t>'N'</a:t>
            </a:r>
            <a:r>
              <a:rPr lang="en-US" sz="2000" dirty="0">
                <a:latin typeface="Verdana" panose="020B0604030504040204" pitchFamily="34" charset="0"/>
                <a:ea typeface="Verdana" panose="020B0604030504040204" pitchFamily="34" charset="0"/>
              </a:rPr>
              <a:t> total delivery points, </a:t>
            </a:r>
            <a:r>
              <a:rPr lang="en-US" sz="2000" i="1" dirty="0">
                <a:latin typeface="Verdana" panose="020B0604030504040204" pitchFamily="34" charset="0"/>
                <a:ea typeface="Verdana" panose="020B0604030504040204" pitchFamily="34" charset="0"/>
              </a:rPr>
              <a:t>'M'</a:t>
            </a:r>
            <a:r>
              <a:rPr lang="en-US" sz="2000" dirty="0">
                <a:latin typeface="Verdana" panose="020B0604030504040204" pitchFamily="34" charset="0"/>
                <a:ea typeface="Verdana" panose="020B0604030504040204" pitchFamily="34" charset="0"/>
              </a:rPr>
              <a:t> of which are exclusive to truck deliveries, with each truck equipped with </a:t>
            </a:r>
            <a:r>
              <a:rPr lang="en-US" sz="2000" i="1" dirty="0">
                <a:latin typeface="Verdana" panose="020B0604030504040204" pitchFamily="34" charset="0"/>
                <a:ea typeface="Verdana" panose="020B0604030504040204" pitchFamily="34" charset="0"/>
              </a:rPr>
              <a:t>'D'</a:t>
            </a:r>
            <a:r>
              <a:rPr lang="en-US" sz="2000" dirty="0">
                <a:latin typeface="Verdana" panose="020B0604030504040204" pitchFamily="34" charset="0"/>
                <a:ea typeface="Verdana" panose="020B0604030504040204" pitchFamily="34" charset="0"/>
              </a:rPr>
              <a:t> drones.</a:t>
            </a:r>
          </a:p>
          <a:p>
            <a:pPr>
              <a:lnSpc>
                <a:spcPct val="150000"/>
              </a:lnSpc>
              <a:buFont typeface="Wingdings" panose="05000000000000000000" pitchFamily="2" charset="2"/>
              <a:buChar char="§"/>
            </a:pPr>
            <a:r>
              <a:rPr lang="en-US" sz="2000" dirty="0">
                <a:latin typeface="Verdana" panose="020B0604030504040204" pitchFamily="34" charset="0"/>
                <a:ea typeface="Verdana" panose="020B0604030504040204" pitchFamily="34" charset="0"/>
              </a:rPr>
              <a:t>The objective is to partition the </a:t>
            </a:r>
            <a:r>
              <a:rPr lang="en-US" sz="2000" i="1" dirty="0">
                <a:latin typeface="Verdana" panose="020B0604030504040204" pitchFamily="34" charset="0"/>
                <a:ea typeface="Verdana" panose="020B0604030504040204" pitchFamily="34" charset="0"/>
              </a:rPr>
              <a:t>'N'</a:t>
            </a:r>
            <a:r>
              <a:rPr lang="en-US" sz="2000" dirty="0">
                <a:latin typeface="Verdana" panose="020B0604030504040204" pitchFamily="34" charset="0"/>
                <a:ea typeface="Verdana" panose="020B0604030504040204" pitchFamily="34" charset="0"/>
              </a:rPr>
              <a:t> points into clusters, each containing </a:t>
            </a:r>
            <a:r>
              <a:rPr lang="en-US" sz="2000" i="1" dirty="0">
                <a:latin typeface="Verdana" panose="020B0604030504040204" pitchFamily="34" charset="0"/>
                <a:ea typeface="Verdana" panose="020B0604030504040204" pitchFamily="34" charset="0"/>
              </a:rPr>
              <a:t>'D'</a:t>
            </a:r>
            <a:r>
              <a:rPr lang="en-US" sz="2000" dirty="0">
                <a:latin typeface="Verdana" panose="020B0604030504040204" pitchFamily="34" charset="0"/>
                <a:ea typeface="Verdana" panose="020B0604030504040204" pitchFamily="34" charset="0"/>
              </a:rPr>
              <a:t> or fewer points, accommodating both truck and drone deliveries. Designate central focal points within clusters for drone pickup and drop-off.</a:t>
            </a:r>
          </a:p>
          <a:p>
            <a:pPr>
              <a:lnSpc>
                <a:spcPct val="150000"/>
              </a:lnSpc>
              <a:buFont typeface="Wingdings" panose="05000000000000000000" pitchFamily="2" charset="2"/>
              <a:buChar char="§"/>
            </a:pPr>
            <a:r>
              <a:rPr lang="en-US" sz="2000" dirty="0">
                <a:latin typeface="Verdana" panose="020B0604030504040204" pitchFamily="34" charset="0"/>
                <a:ea typeface="Verdana" panose="020B0604030504040204" pitchFamily="34" charset="0"/>
              </a:rPr>
              <a:t>The primary aim is to determine optimal truck routes passing through designated focal points to optimize drone routes and find the optimum number of drones per truck.</a:t>
            </a:r>
          </a:p>
          <a:p>
            <a:pPr>
              <a:lnSpc>
                <a:spcPct val="150000"/>
              </a:lnSpc>
              <a:buFont typeface="Wingdings" panose="05000000000000000000" pitchFamily="2" charset="2"/>
              <a:buChar char="§"/>
            </a:pPr>
            <a:r>
              <a:rPr lang="en-US" sz="2000" dirty="0">
                <a:latin typeface="Verdana" panose="020B0604030504040204" pitchFamily="34" charset="0"/>
                <a:ea typeface="Verdana" panose="020B0604030504040204" pitchFamily="34" charset="0"/>
              </a:rPr>
              <a:t>By this we utilize clustering algorithms to group delivery points, optimize truck routes passing through focal points, and analyze drone allocation per truck for efficiency.</a:t>
            </a:r>
            <a:endParaRPr lang="en-IN" sz="2000" dirty="0">
              <a:latin typeface="Verdana" panose="020B0604030504040204" pitchFamily="34" charset="0"/>
              <a:ea typeface="Verdana" panose="020B0604030504040204" pitchFamily="34" charset="0"/>
            </a:endParaRPr>
          </a:p>
        </p:txBody>
      </p:sp>
      <p:sp>
        <p:nvSpPr>
          <p:cNvPr id="4" name="Slide Number Placeholder 3">
            <a:extLst>
              <a:ext uri="{FF2B5EF4-FFF2-40B4-BE49-F238E27FC236}">
                <a16:creationId xmlns:a16="http://schemas.microsoft.com/office/drawing/2014/main" id="{D7E4E735-FFB3-DADE-DEBC-8B8C5E63B38A}"/>
              </a:ext>
            </a:extLst>
          </p:cNvPr>
          <p:cNvSpPr>
            <a:spLocks noGrp="1"/>
          </p:cNvSpPr>
          <p:nvPr>
            <p:ph type="sldNum" sz="quarter" idx="12"/>
          </p:nvPr>
        </p:nvSpPr>
        <p:spPr/>
        <p:txBody>
          <a:bodyPr/>
          <a:lstStyle/>
          <a:p>
            <a:fld id="{7D5BE7BB-FFFC-4434-940F-1F5BAAD09F3B}" type="slidenum">
              <a:rPr lang="en-IN" smtClean="0"/>
              <a:t>16</a:t>
            </a:fld>
            <a:endParaRPr lang="en-IN"/>
          </a:p>
        </p:txBody>
      </p:sp>
    </p:spTree>
    <p:extLst>
      <p:ext uri="{BB962C8B-B14F-4D97-AF65-F5344CB8AC3E}">
        <p14:creationId xmlns:p14="http://schemas.microsoft.com/office/powerpoint/2010/main" val="489141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oup 110">
            <a:extLst>
              <a:ext uri="{FF2B5EF4-FFF2-40B4-BE49-F238E27FC236}">
                <a16:creationId xmlns:a16="http://schemas.microsoft.com/office/drawing/2014/main" id="{F75FF270-440C-95AB-B912-C553A38F02D3}"/>
              </a:ext>
            </a:extLst>
          </p:cNvPr>
          <p:cNvGrpSpPr/>
          <p:nvPr/>
        </p:nvGrpSpPr>
        <p:grpSpPr>
          <a:xfrm>
            <a:off x="986118" y="1246094"/>
            <a:ext cx="10641106" cy="4601507"/>
            <a:chOff x="2241175" y="268675"/>
            <a:chExt cx="9409584" cy="6477834"/>
          </a:xfrm>
        </p:grpSpPr>
        <p:sp>
          <p:nvSpPr>
            <p:cNvPr id="62" name="Rectangle 61">
              <a:extLst>
                <a:ext uri="{FF2B5EF4-FFF2-40B4-BE49-F238E27FC236}">
                  <a16:creationId xmlns:a16="http://schemas.microsoft.com/office/drawing/2014/main" id="{08D1D35F-F567-14F2-8209-A79D08C15089}"/>
                </a:ext>
              </a:extLst>
            </p:cNvPr>
            <p:cNvSpPr/>
            <p:nvPr/>
          </p:nvSpPr>
          <p:spPr>
            <a:xfrm>
              <a:off x="4496914" y="2919968"/>
              <a:ext cx="770965" cy="53788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3" name="Oval 62">
              <a:extLst>
                <a:ext uri="{FF2B5EF4-FFF2-40B4-BE49-F238E27FC236}">
                  <a16:creationId xmlns:a16="http://schemas.microsoft.com/office/drawing/2014/main" id="{3751A0AC-8176-78CE-9269-9D718FFA09FF}"/>
                </a:ext>
              </a:extLst>
            </p:cNvPr>
            <p:cNvSpPr/>
            <p:nvPr/>
          </p:nvSpPr>
          <p:spPr>
            <a:xfrm>
              <a:off x="2702858" y="4881011"/>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4" name="Oval 63">
              <a:extLst>
                <a:ext uri="{FF2B5EF4-FFF2-40B4-BE49-F238E27FC236}">
                  <a16:creationId xmlns:a16="http://schemas.microsoft.com/office/drawing/2014/main" id="{31378985-5D4E-EA5C-82DC-57FCB2C431BD}"/>
                </a:ext>
              </a:extLst>
            </p:cNvPr>
            <p:cNvSpPr/>
            <p:nvPr/>
          </p:nvSpPr>
          <p:spPr>
            <a:xfrm>
              <a:off x="2803711" y="3603544"/>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66" name="Oval 65">
              <a:extLst>
                <a:ext uri="{FF2B5EF4-FFF2-40B4-BE49-F238E27FC236}">
                  <a16:creationId xmlns:a16="http://schemas.microsoft.com/office/drawing/2014/main" id="{4129F615-F438-9D17-1C36-E4FF811DE3E9}"/>
                </a:ext>
              </a:extLst>
            </p:cNvPr>
            <p:cNvSpPr/>
            <p:nvPr/>
          </p:nvSpPr>
          <p:spPr>
            <a:xfrm>
              <a:off x="4473386" y="5318037"/>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67" name="Oval 66">
              <a:extLst>
                <a:ext uri="{FF2B5EF4-FFF2-40B4-BE49-F238E27FC236}">
                  <a16:creationId xmlns:a16="http://schemas.microsoft.com/office/drawing/2014/main" id="{DCFE61F6-173B-E8F2-AE51-A4396A61C672}"/>
                </a:ext>
              </a:extLst>
            </p:cNvPr>
            <p:cNvSpPr/>
            <p:nvPr/>
          </p:nvSpPr>
          <p:spPr>
            <a:xfrm>
              <a:off x="7096693" y="3946440"/>
              <a:ext cx="206188" cy="2241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 name="Oval 67">
              <a:extLst>
                <a:ext uri="{FF2B5EF4-FFF2-40B4-BE49-F238E27FC236}">
                  <a16:creationId xmlns:a16="http://schemas.microsoft.com/office/drawing/2014/main" id="{60170D37-F340-FCEA-980E-560C0BFBECC6}"/>
                </a:ext>
              </a:extLst>
            </p:cNvPr>
            <p:cNvSpPr/>
            <p:nvPr/>
          </p:nvSpPr>
          <p:spPr>
            <a:xfrm>
              <a:off x="3964639" y="4708437"/>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69" name="Oval 68">
              <a:extLst>
                <a:ext uri="{FF2B5EF4-FFF2-40B4-BE49-F238E27FC236}">
                  <a16:creationId xmlns:a16="http://schemas.microsoft.com/office/drawing/2014/main" id="{30847313-1A88-45D2-2D0D-62CAFDB9AED7}"/>
                </a:ext>
              </a:extLst>
            </p:cNvPr>
            <p:cNvSpPr/>
            <p:nvPr/>
          </p:nvSpPr>
          <p:spPr>
            <a:xfrm>
              <a:off x="3101786" y="1075501"/>
              <a:ext cx="206188" cy="2241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a:extLst>
                <a:ext uri="{FF2B5EF4-FFF2-40B4-BE49-F238E27FC236}">
                  <a16:creationId xmlns:a16="http://schemas.microsoft.com/office/drawing/2014/main" id="{CC0AE29F-6E30-4A06-FAB5-BA7442D111E3}"/>
                </a:ext>
              </a:extLst>
            </p:cNvPr>
            <p:cNvSpPr/>
            <p:nvPr/>
          </p:nvSpPr>
          <p:spPr>
            <a:xfrm>
              <a:off x="2241175" y="349358"/>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1" name="Oval 70">
              <a:extLst>
                <a:ext uri="{FF2B5EF4-FFF2-40B4-BE49-F238E27FC236}">
                  <a16:creationId xmlns:a16="http://schemas.microsoft.com/office/drawing/2014/main" id="{F97D4411-5CF5-CD5E-48CA-502799AE600A}"/>
                </a:ext>
              </a:extLst>
            </p:cNvPr>
            <p:cNvSpPr/>
            <p:nvPr/>
          </p:nvSpPr>
          <p:spPr>
            <a:xfrm>
              <a:off x="4121522" y="48214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2" name="Oval 71">
              <a:extLst>
                <a:ext uri="{FF2B5EF4-FFF2-40B4-BE49-F238E27FC236}">
                  <a16:creationId xmlns:a16="http://schemas.microsoft.com/office/drawing/2014/main" id="{0FF6676F-FBCB-6A32-FEE4-848B3F64CACF}"/>
                </a:ext>
              </a:extLst>
            </p:cNvPr>
            <p:cNvSpPr/>
            <p:nvPr/>
          </p:nvSpPr>
          <p:spPr>
            <a:xfrm>
              <a:off x="3112993" y="268675"/>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6D761169-519B-297D-EF72-E4AE03F86B69}"/>
                </a:ext>
              </a:extLst>
            </p:cNvPr>
            <p:cNvSpPr/>
            <p:nvPr/>
          </p:nvSpPr>
          <p:spPr>
            <a:xfrm>
              <a:off x="5065058" y="779663"/>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4" name="Oval 73">
              <a:extLst>
                <a:ext uri="{FF2B5EF4-FFF2-40B4-BE49-F238E27FC236}">
                  <a16:creationId xmlns:a16="http://schemas.microsoft.com/office/drawing/2014/main" id="{3B675B62-2063-2579-3BD3-7DA107B9FBAB}"/>
                </a:ext>
              </a:extLst>
            </p:cNvPr>
            <p:cNvSpPr/>
            <p:nvPr/>
          </p:nvSpPr>
          <p:spPr>
            <a:xfrm>
              <a:off x="7467603" y="2581571"/>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5" name="Oval 74">
              <a:extLst>
                <a:ext uri="{FF2B5EF4-FFF2-40B4-BE49-F238E27FC236}">
                  <a16:creationId xmlns:a16="http://schemas.microsoft.com/office/drawing/2014/main" id="{AED36EBE-5C27-22D6-6E36-197B7ED67B04}"/>
                </a:ext>
              </a:extLst>
            </p:cNvPr>
            <p:cNvSpPr/>
            <p:nvPr/>
          </p:nvSpPr>
          <p:spPr>
            <a:xfrm>
              <a:off x="6156512" y="1552864"/>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6" name="Oval 75">
              <a:extLst>
                <a:ext uri="{FF2B5EF4-FFF2-40B4-BE49-F238E27FC236}">
                  <a16:creationId xmlns:a16="http://schemas.microsoft.com/office/drawing/2014/main" id="{B59B781E-8E22-8A72-54DD-2B2F4D922F74}"/>
                </a:ext>
              </a:extLst>
            </p:cNvPr>
            <p:cNvSpPr/>
            <p:nvPr/>
          </p:nvSpPr>
          <p:spPr>
            <a:xfrm>
              <a:off x="4121522" y="1102390"/>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7" name="Oval 76">
              <a:extLst>
                <a:ext uri="{FF2B5EF4-FFF2-40B4-BE49-F238E27FC236}">
                  <a16:creationId xmlns:a16="http://schemas.microsoft.com/office/drawing/2014/main" id="{DD7AD3E0-ADE2-B40E-387E-824F73A04E97}"/>
                </a:ext>
              </a:extLst>
            </p:cNvPr>
            <p:cNvSpPr/>
            <p:nvPr/>
          </p:nvSpPr>
          <p:spPr>
            <a:xfrm>
              <a:off x="5267879" y="1330989"/>
              <a:ext cx="206188" cy="2241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Oval 77">
              <a:extLst>
                <a:ext uri="{FF2B5EF4-FFF2-40B4-BE49-F238E27FC236}">
                  <a16:creationId xmlns:a16="http://schemas.microsoft.com/office/drawing/2014/main" id="{7D5FD89F-79A3-45DB-7A6B-86B642548668}"/>
                </a:ext>
              </a:extLst>
            </p:cNvPr>
            <p:cNvSpPr/>
            <p:nvPr/>
          </p:nvSpPr>
          <p:spPr>
            <a:xfrm>
              <a:off x="4734482" y="1889037"/>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9" name="Oval 78">
              <a:extLst>
                <a:ext uri="{FF2B5EF4-FFF2-40B4-BE49-F238E27FC236}">
                  <a16:creationId xmlns:a16="http://schemas.microsoft.com/office/drawing/2014/main" id="{800171BD-5D05-B4A9-7513-D3AB89153D16}"/>
                </a:ext>
              </a:extLst>
            </p:cNvPr>
            <p:cNvSpPr/>
            <p:nvPr/>
          </p:nvSpPr>
          <p:spPr>
            <a:xfrm>
              <a:off x="5679139" y="2173660"/>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80" name="Oval 79">
              <a:extLst>
                <a:ext uri="{FF2B5EF4-FFF2-40B4-BE49-F238E27FC236}">
                  <a16:creationId xmlns:a16="http://schemas.microsoft.com/office/drawing/2014/main" id="{ACF09662-2AFF-3891-BFC6-3C243E3FA7CB}"/>
                </a:ext>
              </a:extLst>
            </p:cNvPr>
            <p:cNvSpPr/>
            <p:nvPr/>
          </p:nvSpPr>
          <p:spPr>
            <a:xfrm>
              <a:off x="3216087" y="1803315"/>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1" name="Oval 80">
              <a:extLst>
                <a:ext uri="{FF2B5EF4-FFF2-40B4-BE49-F238E27FC236}">
                  <a16:creationId xmlns:a16="http://schemas.microsoft.com/office/drawing/2014/main" id="{CEB00C7B-3DC5-F4B2-309C-FDA9375BB8D3}"/>
                </a:ext>
              </a:extLst>
            </p:cNvPr>
            <p:cNvSpPr/>
            <p:nvPr/>
          </p:nvSpPr>
          <p:spPr>
            <a:xfrm>
              <a:off x="5621991" y="4723574"/>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2" name="Oval 81">
              <a:extLst>
                <a:ext uri="{FF2B5EF4-FFF2-40B4-BE49-F238E27FC236}">
                  <a16:creationId xmlns:a16="http://schemas.microsoft.com/office/drawing/2014/main" id="{439C82F2-0B51-099E-F279-FC279BC56D4D}"/>
                </a:ext>
              </a:extLst>
            </p:cNvPr>
            <p:cNvSpPr/>
            <p:nvPr/>
          </p:nvSpPr>
          <p:spPr>
            <a:xfrm>
              <a:off x="6186767" y="4929762"/>
              <a:ext cx="206188" cy="2241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Oval 82">
              <a:extLst>
                <a:ext uri="{FF2B5EF4-FFF2-40B4-BE49-F238E27FC236}">
                  <a16:creationId xmlns:a16="http://schemas.microsoft.com/office/drawing/2014/main" id="{E30143EB-8309-F706-EC87-26E1B0070CA7}"/>
                </a:ext>
              </a:extLst>
            </p:cNvPr>
            <p:cNvSpPr/>
            <p:nvPr/>
          </p:nvSpPr>
          <p:spPr>
            <a:xfrm>
              <a:off x="3334871" y="4708437"/>
              <a:ext cx="206188" cy="2241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Oval 83">
              <a:extLst>
                <a:ext uri="{FF2B5EF4-FFF2-40B4-BE49-F238E27FC236}">
                  <a16:creationId xmlns:a16="http://schemas.microsoft.com/office/drawing/2014/main" id="{D5031E55-0DDF-0AFC-7F6D-F712F8719717}"/>
                </a:ext>
              </a:extLst>
            </p:cNvPr>
            <p:cNvSpPr/>
            <p:nvPr/>
          </p:nvSpPr>
          <p:spPr>
            <a:xfrm>
              <a:off x="2260221" y="3946440"/>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5" name="Oval 84">
              <a:extLst>
                <a:ext uri="{FF2B5EF4-FFF2-40B4-BE49-F238E27FC236}">
                  <a16:creationId xmlns:a16="http://schemas.microsoft.com/office/drawing/2014/main" id="{4478AF7E-B316-EE38-1CAD-7D4942B9E37E}"/>
                </a:ext>
              </a:extLst>
            </p:cNvPr>
            <p:cNvSpPr/>
            <p:nvPr/>
          </p:nvSpPr>
          <p:spPr>
            <a:xfrm>
              <a:off x="4500282" y="4287098"/>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86" name="Oval 85">
              <a:extLst>
                <a:ext uri="{FF2B5EF4-FFF2-40B4-BE49-F238E27FC236}">
                  <a16:creationId xmlns:a16="http://schemas.microsoft.com/office/drawing/2014/main" id="{74373955-0712-FF3C-2BD9-139A13125D0E}"/>
                </a:ext>
              </a:extLst>
            </p:cNvPr>
            <p:cNvSpPr/>
            <p:nvPr/>
          </p:nvSpPr>
          <p:spPr>
            <a:xfrm>
              <a:off x="7633445" y="439915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7" name="Oval 86">
              <a:extLst>
                <a:ext uri="{FF2B5EF4-FFF2-40B4-BE49-F238E27FC236}">
                  <a16:creationId xmlns:a16="http://schemas.microsoft.com/office/drawing/2014/main" id="{26B269EE-BB2C-50CF-645E-7E375241D1CC}"/>
                </a:ext>
              </a:extLst>
            </p:cNvPr>
            <p:cNvSpPr/>
            <p:nvPr/>
          </p:nvSpPr>
          <p:spPr>
            <a:xfrm>
              <a:off x="6676461" y="1694065"/>
              <a:ext cx="206188" cy="2241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8" name="Oval 87">
              <a:extLst>
                <a:ext uri="{FF2B5EF4-FFF2-40B4-BE49-F238E27FC236}">
                  <a16:creationId xmlns:a16="http://schemas.microsoft.com/office/drawing/2014/main" id="{98B473F2-421B-656D-72B1-4D3E48E34771}"/>
                </a:ext>
              </a:extLst>
            </p:cNvPr>
            <p:cNvSpPr/>
            <p:nvPr/>
          </p:nvSpPr>
          <p:spPr>
            <a:xfrm>
              <a:off x="3115233" y="5672143"/>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9" name="Oval 88">
              <a:extLst>
                <a:ext uri="{FF2B5EF4-FFF2-40B4-BE49-F238E27FC236}">
                  <a16:creationId xmlns:a16="http://schemas.microsoft.com/office/drawing/2014/main" id="{ADD6FE36-C50C-9F2D-FC03-471652D12AA5}"/>
                </a:ext>
              </a:extLst>
            </p:cNvPr>
            <p:cNvSpPr/>
            <p:nvPr/>
          </p:nvSpPr>
          <p:spPr>
            <a:xfrm>
              <a:off x="2321858" y="828973"/>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0" name="Oval 89">
              <a:extLst>
                <a:ext uri="{FF2B5EF4-FFF2-40B4-BE49-F238E27FC236}">
                  <a16:creationId xmlns:a16="http://schemas.microsoft.com/office/drawing/2014/main" id="{F9FA9B5E-330B-1BAF-DD0E-6B08F3E3F153}"/>
                </a:ext>
              </a:extLst>
            </p:cNvPr>
            <p:cNvSpPr/>
            <p:nvPr/>
          </p:nvSpPr>
          <p:spPr>
            <a:xfrm>
              <a:off x="2459688" y="158200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91" name="Oval 90">
              <a:extLst>
                <a:ext uri="{FF2B5EF4-FFF2-40B4-BE49-F238E27FC236}">
                  <a16:creationId xmlns:a16="http://schemas.microsoft.com/office/drawing/2014/main" id="{34A20F7A-41C3-4C95-DEAA-5D310D07AD59}"/>
                </a:ext>
              </a:extLst>
            </p:cNvPr>
            <p:cNvSpPr/>
            <p:nvPr/>
          </p:nvSpPr>
          <p:spPr>
            <a:xfrm>
              <a:off x="2407020" y="346907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92" name="Oval 91">
              <a:extLst>
                <a:ext uri="{FF2B5EF4-FFF2-40B4-BE49-F238E27FC236}">
                  <a16:creationId xmlns:a16="http://schemas.microsoft.com/office/drawing/2014/main" id="{AD75115D-8D3B-090C-6B89-575126B5E842}"/>
                </a:ext>
              </a:extLst>
            </p:cNvPr>
            <p:cNvSpPr/>
            <p:nvPr/>
          </p:nvSpPr>
          <p:spPr>
            <a:xfrm>
              <a:off x="6450103" y="2621913"/>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3" name="Oval 92">
              <a:extLst>
                <a:ext uri="{FF2B5EF4-FFF2-40B4-BE49-F238E27FC236}">
                  <a16:creationId xmlns:a16="http://schemas.microsoft.com/office/drawing/2014/main" id="{1833898A-8447-8852-5736-3E822AC9D8BD}"/>
                </a:ext>
              </a:extLst>
            </p:cNvPr>
            <p:cNvSpPr/>
            <p:nvPr/>
          </p:nvSpPr>
          <p:spPr>
            <a:xfrm>
              <a:off x="7261415" y="3191163"/>
              <a:ext cx="206188" cy="2241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Oval 93">
              <a:extLst>
                <a:ext uri="{FF2B5EF4-FFF2-40B4-BE49-F238E27FC236}">
                  <a16:creationId xmlns:a16="http://schemas.microsoft.com/office/drawing/2014/main" id="{9C1C61F2-FEB3-4045-D74A-C9525DBFE73F}"/>
                </a:ext>
              </a:extLst>
            </p:cNvPr>
            <p:cNvSpPr/>
            <p:nvPr/>
          </p:nvSpPr>
          <p:spPr>
            <a:xfrm>
              <a:off x="6196852" y="943265"/>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5" name="Oval 94">
              <a:extLst>
                <a:ext uri="{FF2B5EF4-FFF2-40B4-BE49-F238E27FC236}">
                  <a16:creationId xmlns:a16="http://schemas.microsoft.com/office/drawing/2014/main" id="{91146E4A-F8BD-19BC-AB8A-AE9FF8B1585C}"/>
                </a:ext>
              </a:extLst>
            </p:cNvPr>
            <p:cNvSpPr/>
            <p:nvPr/>
          </p:nvSpPr>
          <p:spPr>
            <a:xfrm>
              <a:off x="7292788" y="2090487"/>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96" name="Oval 95">
              <a:extLst>
                <a:ext uri="{FF2B5EF4-FFF2-40B4-BE49-F238E27FC236}">
                  <a16:creationId xmlns:a16="http://schemas.microsoft.com/office/drawing/2014/main" id="{E15912B8-3E1B-C462-9CD5-2E40C34BD1A3}"/>
                </a:ext>
              </a:extLst>
            </p:cNvPr>
            <p:cNvSpPr/>
            <p:nvPr/>
          </p:nvSpPr>
          <p:spPr>
            <a:xfrm>
              <a:off x="5990664" y="2565878"/>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97" name="Oval 96">
              <a:extLst>
                <a:ext uri="{FF2B5EF4-FFF2-40B4-BE49-F238E27FC236}">
                  <a16:creationId xmlns:a16="http://schemas.microsoft.com/office/drawing/2014/main" id="{50153C96-7B83-A9E1-A3A5-8347C3A2AFE2}"/>
                </a:ext>
              </a:extLst>
            </p:cNvPr>
            <p:cNvSpPr/>
            <p:nvPr/>
          </p:nvSpPr>
          <p:spPr>
            <a:xfrm>
              <a:off x="2528046" y="282279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98" name="Oval 97">
              <a:extLst>
                <a:ext uri="{FF2B5EF4-FFF2-40B4-BE49-F238E27FC236}">
                  <a16:creationId xmlns:a16="http://schemas.microsoft.com/office/drawing/2014/main" id="{6585F206-7FF5-4C59-A672-7396E4B9769D}"/>
                </a:ext>
              </a:extLst>
            </p:cNvPr>
            <p:cNvSpPr/>
            <p:nvPr/>
          </p:nvSpPr>
          <p:spPr>
            <a:xfrm>
              <a:off x="6838952" y="5207671"/>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9" name="Oval 98">
              <a:extLst>
                <a:ext uri="{FF2B5EF4-FFF2-40B4-BE49-F238E27FC236}">
                  <a16:creationId xmlns:a16="http://schemas.microsoft.com/office/drawing/2014/main" id="{E3B269C1-2953-4171-E027-97AA0B426181}"/>
                </a:ext>
              </a:extLst>
            </p:cNvPr>
            <p:cNvSpPr/>
            <p:nvPr/>
          </p:nvSpPr>
          <p:spPr>
            <a:xfrm>
              <a:off x="7163921" y="5691764"/>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0" name="Oval 99">
              <a:extLst>
                <a:ext uri="{FF2B5EF4-FFF2-40B4-BE49-F238E27FC236}">
                  <a16:creationId xmlns:a16="http://schemas.microsoft.com/office/drawing/2014/main" id="{844A2965-F620-C038-B067-B8919916B964}"/>
                </a:ext>
              </a:extLst>
            </p:cNvPr>
            <p:cNvSpPr/>
            <p:nvPr/>
          </p:nvSpPr>
          <p:spPr>
            <a:xfrm>
              <a:off x="5830422" y="557970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1" name="Oval 100">
              <a:extLst>
                <a:ext uri="{FF2B5EF4-FFF2-40B4-BE49-F238E27FC236}">
                  <a16:creationId xmlns:a16="http://schemas.microsoft.com/office/drawing/2014/main" id="{DC6F5B10-550D-11E5-90FD-EA9BE8B3AAA5}"/>
                </a:ext>
              </a:extLst>
            </p:cNvPr>
            <p:cNvSpPr/>
            <p:nvPr/>
          </p:nvSpPr>
          <p:spPr>
            <a:xfrm>
              <a:off x="6492688" y="5718655"/>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2" name="TextBox 101">
              <a:extLst>
                <a:ext uri="{FF2B5EF4-FFF2-40B4-BE49-F238E27FC236}">
                  <a16:creationId xmlns:a16="http://schemas.microsoft.com/office/drawing/2014/main" id="{0EACE74D-B083-49DE-3D82-EAEE9B309F7A}"/>
                </a:ext>
              </a:extLst>
            </p:cNvPr>
            <p:cNvSpPr txBox="1"/>
            <p:nvPr/>
          </p:nvSpPr>
          <p:spPr>
            <a:xfrm>
              <a:off x="9000565" y="4881011"/>
              <a:ext cx="1855694" cy="1201277"/>
            </a:xfrm>
            <a:prstGeom prst="rect">
              <a:avLst/>
            </a:prstGeom>
            <a:noFill/>
          </p:spPr>
          <p:txBody>
            <a:bodyPr wrap="square" rtlCol="0">
              <a:spAutoFit/>
            </a:bodyPr>
            <a:lstStyle/>
            <a:p>
              <a:endParaRPr lang="en-IN" dirty="0"/>
            </a:p>
          </p:txBody>
        </p:sp>
        <p:sp>
          <p:nvSpPr>
            <p:cNvPr id="103" name="Rectangle 102">
              <a:extLst>
                <a:ext uri="{FF2B5EF4-FFF2-40B4-BE49-F238E27FC236}">
                  <a16:creationId xmlns:a16="http://schemas.microsoft.com/office/drawing/2014/main" id="{7DCCADAF-6FD2-0061-9483-0997EA8A35FE}"/>
                </a:ext>
              </a:extLst>
            </p:cNvPr>
            <p:cNvSpPr/>
            <p:nvPr/>
          </p:nvSpPr>
          <p:spPr>
            <a:xfrm>
              <a:off x="8910917" y="4092123"/>
              <a:ext cx="2690535" cy="24504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04" name="Oval 103">
              <a:extLst>
                <a:ext uri="{FF2B5EF4-FFF2-40B4-BE49-F238E27FC236}">
                  <a16:creationId xmlns:a16="http://schemas.microsoft.com/office/drawing/2014/main" id="{FB932883-5A83-1D5D-3765-CBA846B9AA2B}"/>
                </a:ext>
              </a:extLst>
            </p:cNvPr>
            <p:cNvSpPr/>
            <p:nvPr/>
          </p:nvSpPr>
          <p:spPr>
            <a:xfrm>
              <a:off x="9000565" y="5409688"/>
              <a:ext cx="206188" cy="2241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Oval 104">
              <a:extLst>
                <a:ext uri="{FF2B5EF4-FFF2-40B4-BE49-F238E27FC236}">
                  <a16:creationId xmlns:a16="http://schemas.microsoft.com/office/drawing/2014/main" id="{C3917ECE-C6BB-6A5A-1481-224C62DCB8DA}"/>
                </a:ext>
              </a:extLst>
            </p:cNvPr>
            <p:cNvSpPr/>
            <p:nvPr/>
          </p:nvSpPr>
          <p:spPr>
            <a:xfrm>
              <a:off x="9029699" y="598479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6" name="TextBox 105">
              <a:extLst>
                <a:ext uri="{FF2B5EF4-FFF2-40B4-BE49-F238E27FC236}">
                  <a16:creationId xmlns:a16="http://schemas.microsoft.com/office/drawing/2014/main" id="{11480D36-6401-BECE-5C82-82F34ACD1750}"/>
                </a:ext>
              </a:extLst>
            </p:cNvPr>
            <p:cNvSpPr txBox="1"/>
            <p:nvPr/>
          </p:nvSpPr>
          <p:spPr>
            <a:xfrm>
              <a:off x="9235886" y="5318036"/>
              <a:ext cx="2365566" cy="646331"/>
            </a:xfrm>
            <a:prstGeom prst="rect">
              <a:avLst/>
            </a:prstGeom>
            <a:noFill/>
          </p:spPr>
          <p:txBody>
            <a:bodyPr wrap="square" rtlCol="0">
              <a:spAutoFit/>
            </a:bodyPr>
            <a:lstStyle/>
            <a:p>
              <a:r>
                <a:rPr lang="en-IN" dirty="0"/>
                <a:t>Truck only delivery point</a:t>
              </a:r>
            </a:p>
          </p:txBody>
        </p:sp>
        <p:sp>
          <p:nvSpPr>
            <p:cNvPr id="107" name="TextBox 106">
              <a:extLst>
                <a:ext uri="{FF2B5EF4-FFF2-40B4-BE49-F238E27FC236}">
                  <a16:creationId xmlns:a16="http://schemas.microsoft.com/office/drawing/2014/main" id="{76FAED1D-C389-E2AD-1F91-94C9A34D369D}"/>
                </a:ext>
              </a:extLst>
            </p:cNvPr>
            <p:cNvSpPr txBox="1"/>
            <p:nvPr/>
          </p:nvSpPr>
          <p:spPr>
            <a:xfrm>
              <a:off x="9285193" y="5896260"/>
              <a:ext cx="2365566" cy="850249"/>
            </a:xfrm>
            <a:prstGeom prst="rect">
              <a:avLst/>
            </a:prstGeom>
            <a:noFill/>
          </p:spPr>
          <p:txBody>
            <a:bodyPr wrap="square" rtlCol="0">
              <a:spAutoFit/>
            </a:bodyPr>
            <a:lstStyle/>
            <a:p>
              <a:r>
                <a:rPr lang="en-IN" dirty="0"/>
                <a:t>Truck/Drone delivery point </a:t>
              </a:r>
            </a:p>
          </p:txBody>
        </p:sp>
        <p:sp>
          <p:nvSpPr>
            <p:cNvPr id="108" name="Rectangle 107">
              <a:extLst>
                <a:ext uri="{FF2B5EF4-FFF2-40B4-BE49-F238E27FC236}">
                  <a16:creationId xmlns:a16="http://schemas.microsoft.com/office/drawing/2014/main" id="{9B28CCE6-6581-69C9-93CE-67265559A64D}"/>
                </a:ext>
              </a:extLst>
            </p:cNvPr>
            <p:cNvSpPr/>
            <p:nvPr/>
          </p:nvSpPr>
          <p:spPr>
            <a:xfrm>
              <a:off x="8961895" y="4739697"/>
              <a:ext cx="489703" cy="41673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09" name="TextBox 108">
              <a:extLst>
                <a:ext uri="{FF2B5EF4-FFF2-40B4-BE49-F238E27FC236}">
                  <a16:creationId xmlns:a16="http://schemas.microsoft.com/office/drawing/2014/main" id="{ED99BF91-31D9-F7C5-5695-9AEF8D0B964D}"/>
                </a:ext>
              </a:extLst>
            </p:cNvPr>
            <p:cNvSpPr txBox="1"/>
            <p:nvPr/>
          </p:nvSpPr>
          <p:spPr>
            <a:xfrm>
              <a:off x="9540686" y="4753538"/>
              <a:ext cx="1234891" cy="369332"/>
            </a:xfrm>
            <a:prstGeom prst="rect">
              <a:avLst/>
            </a:prstGeom>
            <a:noFill/>
          </p:spPr>
          <p:txBody>
            <a:bodyPr wrap="square" rtlCol="0">
              <a:spAutoFit/>
            </a:bodyPr>
            <a:lstStyle/>
            <a:p>
              <a:r>
                <a:rPr lang="en-IN" dirty="0"/>
                <a:t>Depot</a:t>
              </a:r>
            </a:p>
          </p:txBody>
        </p:sp>
        <p:sp>
          <p:nvSpPr>
            <p:cNvPr id="110" name="Oval 109">
              <a:extLst>
                <a:ext uri="{FF2B5EF4-FFF2-40B4-BE49-F238E27FC236}">
                  <a16:creationId xmlns:a16="http://schemas.microsoft.com/office/drawing/2014/main" id="{8DE34847-75E2-EE7C-0CD3-68A6324E2593}"/>
                </a:ext>
              </a:extLst>
            </p:cNvPr>
            <p:cNvSpPr/>
            <p:nvPr/>
          </p:nvSpPr>
          <p:spPr>
            <a:xfrm>
              <a:off x="7050738" y="4549582"/>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grpSp>
      <p:sp>
        <p:nvSpPr>
          <p:cNvPr id="112" name="TextBox 111">
            <a:extLst>
              <a:ext uri="{FF2B5EF4-FFF2-40B4-BE49-F238E27FC236}">
                <a16:creationId xmlns:a16="http://schemas.microsoft.com/office/drawing/2014/main" id="{AFEAD252-562A-57AE-F793-C69828D08B3F}"/>
              </a:ext>
            </a:extLst>
          </p:cNvPr>
          <p:cNvSpPr txBox="1"/>
          <p:nvPr/>
        </p:nvSpPr>
        <p:spPr>
          <a:xfrm>
            <a:off x="2420476" y="5954908"/>
            <a:ext cx="7019359" cy="369332"/>
          </a:xfrm>
          <a:prstGeom prst="rect">
            <a:avLst/>
          </a:prstGeom>
          <a:noFill/>
        </p:spPr>
        <p:txBody>
          <a:bodyPr wrap="square" rtlCol="0">
            <a:spAutoFit/>
          </a:bodyPr>
          <a:lstStyle/>
          <a:p>
            <a:r>
              <a:rPr lang="en-IN" dirty="0"/>
              <a:t>The delivery points and the depot of a last mile delivery order</a:t>
            </a:r>
          </a:p>
        </p:txBody>
      </p:sp>
      <p:sp>
        <p:nvSpPr>
          <p:cNvPr id="2" name="Slide Number Placeholder 1">
            <a:extLst>
              <a:ext uri="{FF2B5EF4-FFF2-40B4-BE49-F238E27FC236}">
                <a16:creationId xmlns:a16="http://schemas.microsoft.com/office/drawing/2014/main" id="{73545A86-6087-F15F-A63D-A3E7A4C45BBA}"/>
              </a:ext>
            </a:extLst>
          </p:cNvPr>
          <p:cNvSpPr>
            <a:spLocks noGrp="1"/>
          </p:cNvSpPr>
          <p:nvPr>
            <p:ph type="sldNum" sz="quarter" idx="12"/>
          </p:nvPr>
        </p:nvSpPr>
        <p:spPr/>
        <p:txBody>
          <a:bodyPr/>
          <a:lstStyle/>
          <a:p>
            <a:fld id="{7D5BE7BB-FFFC-4434-940F-1F5BAAD09F3B}" type="slidenum">
              <a:rPr lang="en-IN" smtClean="0"/>
              <a:t>17</a:t>
            </a:fld>
            <a:endParaRPr lang="en-IN" dirty="0"/>
          </a:p>
        </p:txBody>
      </p:sp>
      <p:sp>
        <p:nvSpPr>
          <p:cNvPr id="3" name="TextBox 2">
            <a:extLst>
              <a:ext uri="{FF2B5EF4-FFF2-40B4-BE49-F238E27FC236}">
                <a16:creationId xmlns:a16="http://schemas.microsoft.com/office/drawing/2014/main" id="{109B29DE-6519-8F7E-6EC6-64A8645B747F}"/>
              </a:ext>
            </a:extLst>
          </p:cNvPr>
          <p:cNvSpPr txBox="1"/>
          <p:nvPr/>
        </p:nvSpPr>
        <p:spPr>
          <a:xfrm>
            <a:off x="1508226" y="310811"/>
            <a:ext cx="9538643" cy="646331"/>
          </a:xfrm>
          <a:prstGeom prst="rect">
            <a:avLst/>
          </a:prstGeom>
          <a:noFill/>
        </p:spPr>
        <p:txBody>
          <a:bodyPr wrap="square" rtlCol="0">
            <a:spAutoFit/>
          </a:bodyPr>
          <a:lstStyle/>
          <a:p>
            <a:r>
              <a:rPr lang="en-IN" sz="3600" b="1" dirty="0">
                <a:latin typeface="Verdana" panose="020B0604030504040204" pitchFamily="34" charset="0"/>
                <a:ea typeface="Verdana" panose="020B0604030504040204" pitchFamily="34" charset="0"/>
              </a:rPr>
              <a:t>VISUALIZING PROBLEM STATEMENT</a:t>
            </a:r>
          </a:p>
        </p:txBody>
      </p:sp>
    </p:spTree>
    <p:extLst>
      <p:ext uri="{BB962C8B-B14F-4D97-AF65-F5344CB8AC3E}">
        <p14:creationId xmlns:p14="http://schemas.microsoft.com/office/powerpoint/2010/main" val="2024712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7588B623-D61B-EC5D-C62A-8803DF0CCCA0}"/>
              </a:ext>
            </a:extLst>
          </p:cNvPr>
          <p:cNvGrpSpPr/>
          <p:nvPr/>
        </p:nvGrpSpPr>
        <p:grpSpPr>
          <a:xfrm>
            <a:off x="833717" y="600636"/>
            <a:ext cx="10910047" cy="5477436"/>
            <a:chOff x="1853451" y="44739"/>
            <a:chExt cx="9702055" cy="6669825"/>
          </a:xfrm>
        </p:grpSpPr>
        <p:sp>
          <p:nvSpPr>
            <p:cNvPr id="20" name="Rectangle 19">
              <a:extLst>
                <a:ext uri="{FF2B5EF4-FFF2-40B4-BE49-F238E27FC236}">
                  <a16:creationId xmlns:a16="http://schemas.microsoft.com/office/drawing/2014/main" id="{19274957-5186-CE6A-6EDD-6CBB1ADFC383}"/>
                </a:ext>
              </a:extLst>
            </p:cNvPr>
            <p:cNvSpPr/>
            <p:nvPr/>
          </p:nvSpPr>
          <p:spPr>
            <a:xfrm>
              <a:off x="4496914" y="2919968"/>
              <a:ext cx="770965" cy="53788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5E0E0B43-7C6B-8C37-902C-CCB6E935C39F}"/>
                </a:ext>
              </a:extLst>
            </p:cNvPr>
            <p:cNvSpPr/>
            <p:nvPr/>
          </p:nvSpPr>
          <p:spPr>
            <a:xfrm>
              <a:off x="2702858" y="4881011"/>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CD9A5C57-F30C-E09F-5CC2-CAAF12C4DC68}"/>
                </a:ext>
              </a:extLst>
            </p:cNvPr>
            <p:cNvSpPr/>
            <p:nvPr/>
          </p:nvSpPr>
          <p:spPr>
            <a:xfrm>
              <a:off x="2803711" y="3603544"/>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E4B2AFDB-2C1C-C23D-5DC2-DDBCCA589496}"/>
                </a:ext>
              </a:extLst>
            </p:cNvPr>
            <p:cNvSpPr/>
            <p:nvPr/>
          </p:nvSpPr>
          <p:spPr>
            <a:xfrm>
              <a:off x="7082120" y="1003780"/>
              <a:ext cx="206188" cy="224117"/>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24" name="Oval 23">
              <a:extLst>
                <a:ext uri="{FF2B5EF4-FFF2-40B4-BE49-F238E27FC236}">
                  <a16:creationId xmlns:a16="http://schemas.microsoft.com/office/drawing/2014/main" id="{1F7A7CC7-E556-3478-F4F4-4EB04657398F}"/>
                </a:ext>
              </a:extLst>
            </p:cNvPr>
            <p:cNvSpPr/>
            <p:nvPr/>
          </p:nvSpPr>
          <p:spPr>
            <a:xfrm>
              <a:off x="4473386" y="5318037"/>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Oval 24">
              <a:extLst>
                <a:ext uri="{FF2B5EF4-FFF2-40B4-BE49-F238E27FC236}">
                  <a16:creationId xmlns:a16="http://schemas.microsoft.com/office/drawing/2014/main" id="{159B5C69-CB6A-BE9F-1C7F-606D4A521CBC}"/>
                </a:ext>
              </a:extLst>
            </p:cNvPr>
            <p:cNvSpPr/>
            <p:nvPr/>
          </p:nvSpPr>
          <p:spPr>
            <a:xfrm>
              <a:off x="7096693" y="3946440"/>
              <a:ext cx="206188" cy="2241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403D43EC-69F9-2446-088D-EF943F159E63}"/>
                </a:ext>
              </a:extLst>
            </p:cNvPr>
            <p:cNvSpPr/>
            <p:nvPr/>
          </p:nvSpPr>
          <p:spPr>
            <a:xfrm>
              <a:off x="3964639" y="4708437"/>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7" name="Oval 26">
              <a:extLst>
                <a:ext uri="{FF2B5EF4-FFF2-40B4-BE49-F238E27FC236}">
                  <a16:creationId xmlns:a16="http://schemas.microsoft.com/office/drawing/2014/main" id="{054DB687-540B-3477-D5E2-4638D015D0BD}"/>
                </a:ext>
              </a:extLst>
            </p:cNvPr>
            <p:cNvSpPr/>
            <p:nvPr/>
          </p:nvSpPr>
          <p:spPr>
            <a:xfrm>
              <a:off x="3101786" y="1075501"/>
              <a:ext cx="206188" cy="2241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619E9650-1373-E764-07AF-06407348DBCA}"/>
                </a:ext>
              </a:extLst>
            </p:cNvPr>
            <p:cNvSpPr/>
            <p:nvPr/>
          </p:nvSpPr>
          <p:spPr>
            <a:xfrm>
              <a:off x="2241175" y="349358"/>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E5674CE0-9C54-51DD-4126-1B56DFBA283E}"/>
                </a:ext>
              </a:extLst>
            </p:cNvPr>
            <p:cNvSpPr/>
            <p:nvPr/>
          </p:nvSpPr>
          <p:spPr>
            <a:xfrm>
              <a:off x="4121522" y="48214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399051E5-04B1-F77E-F2B5-82F6EEBDA504}"/>
                </a:ext>
              </a:extLst>
            </p:cNvPr>
            <p:cNvSpPr/>
            <p:nvPr/>
          </p:nvSpPr>
          <p:spPr>
            <a:xfrm>
              <a:off x="3112993" y="268675"/>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6CE2B03A-CA9A-6EA7-D384-636A5896DED0}"/>
                </a:ext>
              </a:extLst>
            </p:cNvPr>
            <p:cNvSpPr/>
            <p:nvPr/>
          </p:nvSpPr>
          <p:spPr>
            <a:xfrm>
              <a:off x="5065058" y="779663"/>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D35A0106-62BD-A0BC-3E59-61F25CEC4DE4}"/>
                </a:ext>
              </a:extLst>
            </p:cNvPr>
            <p:cNvSpPr/>
            <p:nvPr/>
          </p:nvSpPr>
          <p:spPr>
            <a:xfrm>
              <a:off x="7467603" y="2581571"/>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D97134EB-55FF-C865-C1F1-CBC7565FA609}"/>
                </a:ext>
              </a:extLst>
            </p:cNvPr>
            <p:cNvSpPr/>
            <p:nvPr/>
          </p:nvSpPr>
          <p:spPr>
            <a:xfrm>
              <a:off x="6156512" y="1552864"/>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3DDC1482-65A4-F863-403C-807B8B9815CA}"/>
                </a:ext>
              </a:extLst>
            </p:cNvPr>
            <p:cNvSpPr/>
            <p:nvPr/>
          </p:nvSpPr>
          <p:spPr>
            <a:xfrm>
              <a:off x="4121522" y="1102390"/>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FBBFDB06-4846-679A-D241-8A6A22DF7E9D}"/>
                </a:ext>
              </a:extLst>
            </p:cNvPr>
            <p:cNvSpPr/>
            <p:nvPr/>
          </p:nvSpPr>
          <p:spPr>
            <a:xfrm>
              <a:off x="5267879" y="1330989"/>
              <a:ext cx="206188" cy="2241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1CECFC2D-7B77-AE04-0750-7785FBE7538A}"/>
                </a:ext>
              </a:extLst>
            </p:cNvPr>
            <p:cNvSpPr/>
            <p:nvPr/>
          </p:nvSpPr>
          <p:spPr>
            <a:xfrm>
              <a:off x="4734482" y="1889037"/>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69D13415-DB41-A213-993F-9EE1ED648523}"/>
                </a:ext>
              </a:extLst>
            </p:cNvPr>
            <p:cNvSpPr/>
            <p:nvPr/>
          </p:nvSpPr>
          <p:spPr>
            <a:xfrm>
              <a:off x="5679139" y="2173660"/>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8" name="Oval 37">
              <a:extLst>
                <a:ext uri="{FF2B5EF4-FFF2-40B4-BE49-F238E27FC236}">
                  <a16:creationId xmlns:a16="http://schemas.microsoft.com/office/drawing/2014/main" id="{890A975C-55B4-2C1F-0BA3-8E093027A2EC}"/>
                </a:ext>
              </a:extLst>
            </p:cNvPr>
            <p:cNvSpPr/>
            <p:nvPr/>
          </p:nvSpPr>
          <p:spPr>
            <a:xfrm>
              <a:off x="3216087" y="1803315"/>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F603DCCE-2522-DC21-9C3D-C09F7824A26F}"/>
                </a:ext>
              </a:extLst>
            </p:cNvPr>
            <p:cNvSpPr/>
            <p:nvPr/>
          </p:nvSpPr>
          <p:spPr>
            <a:xfrm>
              <a:off x="5621991" y="4723574"/>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0F250252-993C-9AFB-08F1-084CD4BB6D2F}"/>
                </a:ext>
              </a:extLst>
            </p:cNvPr>
            <p:cNvSpPr/>
            <p:nvPr/>
          </p:nvSpPr>
          <p:spPr>
            <a:xfrm>
              <a:off x="6186767" y="4929762"/>
              <a:ext cx="206188" cy="2241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7EB8A1C8-3FEC-D79A-3490-DA494D45C741}"/>
                </a:ext>
              </a:extLst>
            </p:cNvPr>
            <p:cNvSpPr/>
            <p:nvPr/>
          </p:nvSpPr>
          <p:spPr>
            <a:xfrm>
              <a:off x="3334871" y="4708437"/>
              <a:ext cx="206188" cy="2241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BC9DC5FC-8EA5-7364-B755-0B4ACCFCCEA5}"/>
                </a:ext>
              </a:extLst>
            </p:cNvPr>
            <p:cNvSpPr/>
            <p:nvPr/>
          </p:nvSpPr>
          <p:spPr>
            <a:xfrm>
              <a:off x="2260221" y="3946440"/>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B7BDF366-F22B-7C45-9D3F-65D5BDB1614A}"/>
                </a:ext>
              </a:extLst>
            </p:cNvPr>
            <p:cNvSpPr/>
            <p:nvPr/>
          </p:nvSpPr>
          <p:spPr>
            <a:xfrm>
              <a:off x="4500282" y="4287098"/>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44" name="Oval 43">
              <a:extLst>
                <a:ext uri="{FF2B5EF4-FFF2-40B4-BE49-F238E27FC236}">
                  <a16:creationId xmlns:a16="http://schemas.microsoft.com/office/drawing/2014/main" id="{3982F5D5-311A-6647-152C-4E098372350B}"/>
                </a:ext>
              </a:extLst>
            </p:cNvPr>
            <p:cNvSpPr/>
            <p:nvPr/>
          </p:nvSpPr>
          <p:spPr>
            <a:xfrm>
              <a:off x="7633445" y="439915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0354C4D2-7D25-5A6E-A135-8BF911388B98}"/>
                </a:ext>
              </a:extLst>
            </p:cNvPr>
            <p:cNvSpPr/>
            <p:nvPr/>
          </p:nvSpPr>
          <p:spPr>
            <a:xfrm>
              <a:off x="6676461" y="1694065"/>
              <a:ext cx="206188" cy="2241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1F1A46DA-FE60-9C4B-92B3-143DDE128C58}"/>
                </a:ext>
              </a:extLst>
            </p:cNvPr>
            <p:cNvSpPr/>
            <p:nvPr/>
          </p:nvSpPr>
          <p:spPr>
            <a:xfrm>
              <a:off x="3115233" y="5672143"/>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7" name="Oval 46">
              <a:extLst>
                <a:ext uri="{FF2B5EF4-FFF2-40B4-BE49-F238E27FC236}">
                  <a16:creationId xmlns:a16="http://schemas.microsoft.com/office/drawing/2014/main" id="{F7312032-0C8C-4EC4-D6F6-2F903699BF73}"/>
                </a:ext>
              </a:extLst>
            </p:cNvPr>
            <p:cNvSpPr/>
            <p:nvPr/>
          </p:nvSpPr>
          <p:spPr>
            <a:xfrm>
              <a:off x="2321858" y="828973"/>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755A0129-8418-B304-497C-81B2A4B2B967}"/>
                </a:ext>
              </a:extLst>
            </p:cNvPr>
            <p:cNvSpPr/>
            <p:nvPr/>
          </p:nvSpPr>
          <p:spPr>
            <a:xfrm>
              <a:off x="2459688" y="158200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49" name="Oval 48">
              <a:extLst>
                <a:ext uri="{FF2B5EF4-FFF2-40B4-BE49-F238E27FC236}">
                  <a16:creationId xmlns:a16="http://schemas.microsoft.com/office/drawing/2014/main" id="{9AF96977-1C24-E0A4-5703-4217BBA28C13}"/>
                </a:ext>
              </a:extLst>
            </p:cNvPr>
            <p:cNvSpPr/>
            <p:nvPr/>
          </p:nvSpPr>
          <p:spPr>
            <a:xfrm>
              <a:off x="2407020" y="346907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50" name="Oval 49">
              <a:extLst>
                <a:ext uri="{FF2B5EF4-FFF2-40B4-BE49-F238E27FC236}">
                  <a16:creationId xmlns:a16="http://schemas.microsoft.com/office/drawing/2014/main" id="{2A39F226-3E2E-1911-7E92-1FF1F21D7207}"/>
                </a:ext>
              </a:extLst>
            </p:cNvPr>
            <p:cNvSpPr/>
            <p:nvPr/>
          </p:nvSpPr>
          <p:spPr>
            <a:xfrm>
              <a:off x="6450103" y="2621913"/>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7CB1F8B9-9D38-4ABD-9B3D-E0FCC3BACD44}"/>
                </a:ext>
              </a:extLst>
            </p:cNvPr>
            <p:cNvSpPr/>
            <p:nvPr/>
          </p:nvSpPr>
          <p:spPr>
            <a:xfrm>
              <a:off x="7261415" y="3191163"/>
              <a:ext cx="206188" cy="2241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a:extLst>
                <a:ext uri="{FF2B5EF4-FFF2-40B4-BE49-F238E27FC236}">
                  <a16:creationId xmlns:a16="http://schemas.microsoft.com/office/drawing/2014/main" id="{E23CD56D-E39E-5D08-3144-6E05F23B53D9}"/>
                </a:ext>
              </a:extLst>
            </p:cNvPr>
            <p:cNvSpPr/>
            <p:nvPr/>
          </p:nvSpPr>
          <p:spPr>
            <a:xfrm>
              <a:off x="6196852" y="943265"/>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4DB36650-9344-5A1C-DD23-50D6DA8A6521}"/>
                </a:ext>
              </a:extLst>
            </p:cNvPr>
            <p:cNvSpPr/>
            <p:nvPr/>
          </p:nvSpPr>
          <p:spPr>
            <a:xfrm>
              <a:off x="7292788" y="2090487"/>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54" name="Oval 53">
              <a:extLst>
                <a:ext uri="{FF2B5EF4-FFF2-40B4-BE49-F238E27FC236}">
                  <a16:creationId xmlns:a16="http://schemas.microsoft.com/office/drawing/2014/main" id="{6D81D935-110A-307E-27AC-B75970EEE032}"/>
                </a:ext>
              </a:extLst>
            </p:cNvPr>
            <p:cNvSpPr/>
            <p:nvPr/>
          </p:nvSpPr>
          <p:spPr>
            <a:xfrm>
              <a:off x="5990664" y="2565878"/>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55" name="Oval 54">
              <a:extLst>
                <a:ext uri="{FF2B5EF4-FFF2-40B4-BE49-F238E27FC236}">
                  <a16:creationId xmlns:a16="http://schemas.microsoft.com/office/drawing/2014/main" id="{625F0F8B-720A-1F55-BF87-EAB73CD5FC86}"/>
                </a:ext>
              </a:extLst>
            </p:cNvPr>
            <p:cNvSpPr/>
            <p:nvPr/>
          </p:nvSpPr>
          <p:spPr>
            <a:xfrm>
              <a:off x="2528046" y="282279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56" name="Oval 55">
              <a:extLst>
                <a:ext uri="{FF2B5EF4-FFF2-40B4-BE49-F238E27FC236}">
                  <a16:creationId xmlns:a16="http://schemas.microsoft.com/office/drawing/2014/main" id="{E2A59563-BB1D-6F3B-01E5-0D25195A0FB9}"/>
                </a:ext>
              </a:extLst>
            </p:cNvPr>
            <p:cNvSpPr/>
            <p:nvPr/>
          </p:nvSpPr>
          <p:spPr>
            <a:xfrm>
              <a:off x="6838952" y="5207671"/>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7" name="Oval 56">
              <a:extLst>
                <a:ext uri="{FF2B5EF4-FFF2-40B4-BE49-F238E27FC236}">
                  <a16:creationId xmlns:a16="http://schemas.microsoft.com/office/drawing/2014/main" id="{F6FF6659-6A3B-46F1-361A-340F946B233E}"/>
                </a:ext>
              </a:extLst>
            </p:cNvPr>
            <p:cNvSpPr/>
            <p:nvPr/>
          </p:nvSpPr>
          <p:spPr>
            <a:xfrm>
              <a:off x="7163921" y="5691764"/>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D842869D-D766-318F-DA59-A56EFCFB4933}"/>
                </a:ext>
              </a:extLst>
            </p:cNvPr>
            <p:cNvSpPr/>
            <p:nvPr/>
          </p:nvSpPr>
          <p:spPr>
            <a:xfrm>
              <a:off x="5830422" y="557970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9" name="Oval 58">
              <a:extLst>
                <a:ext uri="{FF2B5EF4-FFF2-40B4-BE49-F238E27FC236}">
                  <a16:creationId xmlns:a16="http://schemas.microsoft.com/office/drawing/2014/main" id="{E5E5C9FD-44A5-187F-6FF2-4DEBCADC72A1}"/>
                </a:ext>
              </a:extLst>
            </p:cNvPr>
            <p:cNvSpPr/>
            <p:nvPr/>
          </p:nvSpPr>
          <p:spPr>
            <a:xfrm>
              <a:off x="6492688" y="5718655"/>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0" name="TextBox 59">
              <a:extLst>
                <a:ext uri="{FF2B5EF4-FFF2-40B4-BE49-F238E27FC236}">
                  <a16:creationId xmlns:a16="http://schemas.microsoft.com/office/drawing/2014/main" id="{68894DFC-3155-19C4-CCEF-2C33E0C81FAC}"/>
                </a:ext>
              </a:extLst>
            </p:cNvPr>
            <p:cNvSpPr txBox="1"/>
            <p:nvPr/>
          </p:nvSpPr>
          <p:spPr>
            <a:xfrm>
              <a:off x="9000565" y="4881011"/>
              <a:ext cx="1855694" cy="1201277"/>
            </a:xfrm>
            <a:prstGeom prst="rect">
              <a:avLst/>
            </a:prstGeom>
            <a:noFill/>
          </p:spPr>
          <p:txBody>
            <a:bodyPr wrap="square" rtlCol="0">
              <a:spAutoFit/>
            </a:bodyPr>
            <a:lstStyle/>
            <a:p>
              <a:endParaRPr lang="en-IN" dirty="0"/>
            </a:p>
          </p:txBody>
        </p:sp>
        <p:sp>
          <p:nvSpPr>
            <p:cNvPr id="61" name="Rectangle 60">
              <a:extLst>
                <a:ext uri="{FF2B5EF4-FFF2-40B4-BE49-F238E27FC236}">
                  <a16:creationId xmlns:a16="http://schemas.microsoft.com/office/drawing/2014/main" id="{EA1B7E5B-30A3-81E4-C5A9-4039C099966B}"/>
                </a:ext>
              </a:extLst>
            </p:cNvPr>
            <p:cNvSpPr/>
            <p:nvPr/>
          </p:nvSpPr>
          <p:spPr>
            <a:xfrm>
              <a:off x="8910918" y="4092123"/>
              <a:ext cx="2644588" cy="262244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62" name="Oval 61">
              <a:extLst>
                <a:ext uri="{FF2B5EF4-FFF2-40B4-BE49-F238E27FC236}">
                  <a16:creationId xmlns:a16="http://schemas.microsoft.com/office/drawing/2014/main" id="{0005E0F6-A502-3694-0B6D-D9218D6F7E31}"/>
                </a:ext>
              </a:extLst>
            </p:cNvPr>
            <p:cNvSpPr/>
            <p:nvPr/>
          </p:nvSpPr>
          <p:spPr>
            <a:xfrm>
              <a:off x="9000565" y="5409688"/>
              <a:ext cx="206188" cy="2241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Oval 62">
              <a:extLst>
                <a:ext uri="{FF2B5EF4-FFF2-40B4-BE49-F238E27FC236}">
                  <a16:creationId xmlns:a16="http://schemas.microsoft.com/office/drawing/2014/main" id="{A0869567-2E9D-46DC-A15B-45A517B3CA09}"/>
                </a:ext>
              </a:extLst>
            </p:cNvPr>
            <p:cNvSpPr/>
            <p:nvPr/>
          </p:nvSpPr>
          <p:spPr>
            <a:xfrm>
              <a:off x="9029699" y="598479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B1B3E04D-2AF1-29DD-F4BC-47A499FE13A2}"/>
                </a:ext>
              </a:extLst>
            </p:cNvPr>
            <p:cNvSpPr txBox="1"/>
            <p:nvPr/>
          </p:nvSpPr>
          <p:spPr>
            <a:xfrm>
              <a:off x="9235887" y="5318036"/>
              <a:ext cx="2229972" cy="646331"/>
            </a:xfrm>
            <a:prstGeom prst="rect">
              <a:avLst/>
            </a:prstGeom>
            <a:noFill/>
          </p:spPr>
          <p:txBody>
            <a:bodyPr wrap="square" rtlCol="0">
              <a:spAutoFit/>
            </a:bodyPr>
            <a:lstStyle/>
            <a:p>
              <a:r>
                <a:rPr lang="en-IN" dirty="0"/>
                <a:t>Truck only delivery point </a:t>
              </a:r>
            </a:p>
          </p:txBody>
        </p:sp>
        <p:sp>
          <p:nvSpPr>
            <p:cNvPr id="65" name="TextBox 64">
              <a:extLst>
                <a:ext uri="{FF2B5EF4-FFF2-40B4-BE49-F238E27FC236}">
                  <a16:creationId xmlns:a16="http://schemas.microsoft.com/office/drawing/2014/main" id="{FE885AAE-6F76-0DCF-F706-108EEA2865AC}"/>
                </a:ext>
              </a:extLst>
            </p:cNvPr>
            <p:cNvSpPr txBox="1"/>
            <p:nvPr/>
          </p:nvSpPr>
          <p:spPr>
            <a:xfrm>
              <a:off x="9285193" y="5896260"/>
              <a:ext cx="2180666" cy="787031"/>
            </a:xfrm>
            <a:prstGeom prst="rect">
              <a:avLst/>
            </a:prstGeom>
            <a:noFill/>
          </p:spPr>
          <p:txBody>
            <a:bodyPr wrap="square" rtlCol="0">
              <a:spAutoFit/>
            </a:bodyPr>
            <a:lstStyle/>
            <a:p>
              <a:r>
                <a:rPr lang="en-IN" dirty="0"/>
                <a:t>Truck/ Drone delivery point </a:t>
              </a:r>
            </a:p>
          </p:txBody>
        </p:sp>
        <p:sp>
          <p:nvSpPr>
            <p:cNvPr id="66" name="Rectangle 65">
              <a:extLst>
                <a:ext uri="{FF2B5EF4-FFF2-40B4-BE49-F238E27FC236}">
                  <a16:creationId xmlns:a16="http://schemas.microsoft.com/office/drawing/2014/main" id="{1E6F2098-B150-40C8-ADC3-ADE9B20F7436}"/>
                </a:ext>
              </a:extLst>
            </p:cNvPr>
            <p:cNvSpPr/>
            <p:nvPr/>
          </p:nvSpPr>
          <p:spPr>
            <a:xfrm>
              <a:off x="8961895" y="4739697"/>
              <a:ext cx="489703" cy="41673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67" name="TextBox 66">
              <a:extLst>
                <a:ext uri="{FF2B5EF4-FFF2-40B4-BE49-F238E27FC236}">
                  <a16:creationId xmlns:a16="http://schemas.microsoft.com/office/drawing/2014/main" id="{D225B8D0-4FC4-3FAD-C674-839BDEF47BCB}"/>
                </a:ext>
              </a:extLst>
            </p:cNvPr>
            <p:cNvSpPr txBox="1"/>
            <p:nvPr/>
          </p:nvSpPr>
          <p:spPr>
            <a:xfrm>
              <a:off x="9540686" y="4753538"/>
              <a:ext cx="1234891" cy="369332"/>
            </a:xfrm>
            <a:prstGeom prst="rect">
              <a:avLst/>
            </a:prstGeom>
            <a:noFill/>
          </p:spPr>
          <p:txBody>
            <a:bodyPr wrap="square" rtlCol="0">
              <a:spAutoFit/>
            </a:bodyPr>
            <a:lstStyle/>
            <a:p>
              <a:r>
                <a:rPr lang="en-IN" dirty="0"/>
                <a:t>Depot</a:t>
              </a:r>
            </a:p>
          </p:txBody>
        </p:sp>
        <p:sp>
          <p:nvSpPr>
            <p:cNvPr id="68" name="Oval 67">
              <a:extLst>
                <a:ext uri="{FF2B5EF4-FFF2-40B4-BE49-F238E27FC236}">
                  <a16:creationId xmlns:a16="http://schemas.microsoft.com/office/drawing/2014/main" id="{0E9D69AD-33F6-9E7C-2422-AE8EC8CB4021}"/>
                </a:ext>
              </a:extLst>
            </p:cNvPr>
            <p:cNvSpPr/>
            <p:nvPr/>
          </p:nvSpPr>
          <p:spPr>
            <a:xfrm>
              <a:off x="7050738" y="4549582"/>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29" name="Ink 128">
                  <a:extLst>
                    <a:ext uri="{FF2B5EF4-FFF2-40B4-BE49-F238E27FC236}">
                      <a16:creationId xmlns:a16="http://schemas.microsoft.com/office/drawing/2014/main" id="{7F3C57BB-F75F-1F99-6847-7FC7BBDC1DE2}"/>
                    </a:ext>
                  </a:extLst>
                </p14:cNvPr>
                <p14:cNvContentPartPr/>
                <p14:nvPr/>
              </p14:nvContentPartPr>
              <p14:xfrm>
                <a:off x="4150821" y="44739"/>
                <a:ext cx="360" cy="360"/>
              </p14:xfrm>
            </p:contentPart>
          </mc:Choice>
          <mc:Fallback xmlns="">
            <p:pic>
              <p:nvPicPr>
                <p:cNvPr id="129" name="Ink 128">
                  <a:extLst>
                    <a:ext uri="{FF2B5EF4-FFF2-40B4-BE49-F238E27FC236}">
                      <a16:creationId xmlns:a16="http://schemas.microsoft.com/office/drawing/2014/main" id="{7F3C57BB-F75F-1F99-6847-7FC7BBDC1DE2}"/>
                    </a:ext>
                  </a:extLst>
                </p:cNvPr>
                <p:cNvPicPr/>
                <p:nvPr/>
              </p:nvPicPr>
              <p:blipFill>
                <a:blip r:embed="rId3"/>
                <a:stretch>
                  <a:fillRect/>
                </a:stretch>
              </p:blipFill>
              <p:spPr>
                <a:xfrm>
                  <a:off x="4132821" y="-62901"/>
                  <a:ext cx="36000" cy="216000"/>
                </a:xfrm>
                <a:prstGeom prst="rect">
                  <a:avLst/>
                </a:prstGeom>
              </p:spPr>
            </p:pic>
          </mc:Fallback>
        </mc:AlternateContent>
        <p:sp>
          <p:nvSpPr>
            <p:cNvPr id="131" name="Oval 130">
              <a:extLst>
                <a:ext uri="{FF2B5EF4-FFF2-40B4-BE49-F238E27FC236}">
                  <a16:creationId xmlns:a16="http://schemas.microsoft.com/office/drawing/2014/main" id="{FC50585E-D734-4309-DD42-340A0231D7FE}"/>
                </a:ext>
              </a:extLst>
            </p:cNvPr>
            <p:cNvSpPr/>
            <p:nvPr/>
          </p:nvSpPr>
          <p:spPr>
            <a:xfrm>
              <a:off x="2579599" y="4024831"/>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3" name="Cloud 132">
              <a:extLst>
                <a:ext uri="{FF2B5EF4-FFF2-40B4-BE49-F238E27FC236}">
                  <a16:creationId xmlns:a16="http://schemas.microsoft.com/office/drawing/2014/main" id="{417D9D3E-DDE1-CAC1-805F-B7F14655C44A}"/>
                </a:ext>
              </a:extLst>
            </p:cNvPr>
            <p:cNvSpPr/>
            <p:nvPr/>
          </p:nvSpPr>
          <p:spPr>
            <a:xfrm>
              <a:off x="1972235" y="207482"/>
              <a:ext cx="1922924" cy="1974896"/>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34" name="Cloud 133">
              <a:extLst>
                <a:ext uri="{FF2B5EF4-FFF2-40B4-BE49-F238E27FC236}">
                  <a16:creationId xmlns:a16="http://schemas.microsoft.com/office/drawing/2014/main" id="{719CF270-49E5-AC30-0B76-1A19E6A18853}"/>
                </a:ext>
              </a:extLst>
            </p:cNvPr>
            <p:cNvSpPr/>
            <p:nvPr/>
          </p:nvSpPr>
          <p:spPr>
            <a:xfrm>
              <a:off x="3919809" y="268675"/>
              <a:ext cx="2344269" cy="1875317"/>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35" name="Cloud 134">
              <a:extLst>
                <a:ext uri="{FF2B5EF4-FFF2-40B4-BE49-F238E27FC236}">
                  <a16:creationId xmlns:a16="http://schemas.microsoft.com/office/drawing/2014/main" id="{E98F3D25-2CA0-277A-93BD-DC30C7A42F55}"/>
                </a:ext>
              </a:extLst>
            </p:cNvPr>
            <p:cNvSpPr/>
            <p:nvPr/>
          </p:nvSpPr>
          <p:spPr>
            <a:xfrm>
              <a:off x="5670171" y="850401"/>
              <a:ext cx="1507203" cy="2587181"/>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36" name="Cloud 135">
              <a:extLst>
                <a:ext uri="{FF2B5EF4-FFF2-40B4-BE49-F238E27FC236}">
                  <a16:creationId xmlns:a16="http://schemas.microsoft.com/office/drawing/2014/main" id="{3480DCB9-EE2A-A776-829C-F97FDE948BDA}"/>
                </a:ext>
              </a:extLst>
            </p:cNvPr>
            <p:cNvSpPr/>
            <p:nvPr/>
          </p:nvSpPr>
          <p:spPr>
            <a:xfrm>
              <a:off x="2386851" y="4092124"/>
              <a:ext cx="2779062" cy="2045929"/>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37" name="Cloud 136">
              <a:extLst>
                <a:ext uri="{FF2B5EF4-FFF2-40B4-BE49-F238E27FC236}">
                  <a16:creationId xmlns:a16="http://schemas.microsoft.com/office/drawing/2014/main" id="{A4536DDA-C60C-7EC6-05E2-AD461060F4CC}"/>
                </a:ext>
              </a:extLst>
            </p:cNvPr>
            <p:cNvSpPr/>
            <p:nvPr/>
          </p:nvSpPr>
          <p:spPr>
            <a:xfrm>
              <a:off x="6949893" y="1775736"/>
              <a:ext cx="1596852" cy="3138163"/>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38" name="Cloud 137">
              <a:extLst>
                <a:ext uri="{FF2B5EF4-FFF2-40B4-BE49-F238E27FC236}">
                  <a16:creationId xmlns:a16="http://schemas.microsoft.com/office/drawing/2014/main" id="{0D235308-705B-38A0-8FF4-9BE470A1C764}"/>
                </a:ext>
              </a:extLst>
            </p:cNvPr>
            <p:cNvSpPr/>
            <p:nvPr/>
          </p:nvSpPr>
          <p:spPr>
            <a:xfrm>
              <a:off x="5187198" y="4604912"/>
              <a:ext cx="2396941" cy="1730628"/>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39" name="Cloud 138">
              <a:extLst>
                <a:ext uri="{FF2B5EF4-FFF2-40B4-BE49-F238E27FC236}">
                  <a16:creationId xmlns:a16="http://schemas.microsoft.com/office/drawing/2014/main" id="{491DDA72-5966-1CF6-6FEB-CC0E4E6F7986}"/>
                </a:ext>
              </a:extLst>
            </p:cNvPr>
            <p:cNvSpPr/>
            <p:nvPr/>
          </p:nvSpPr>
          <p:spPr>
            <a:xfrm>
              <a:off x="1853451" y="2718829"/>
              <a:ext cx="1362636" cy="1777243"/>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sp>
        <p:nvSpPr>
          <p:cNvPr id="143" name="TextBox 142">
            <a:extLst>
              <a:ext uri="{FF2B5EF4-FFF2-40B4-BE49-F238E27FC236}">
                <a16:creationId xmlns:a16="http://schemas.microsoft.com/office/drawing/2014/main" id="{E6B7771A-1067-AB94-916A-ACD4ED0E9044}"/>
              </a:ext>
            </a:extLst>
          </p:cNvPr>
          <p:cNvSpPr txBox="1"/>
          <p:nvPr/>
        </p:nvSpPr>
        <p:spPr>
          <a:xfrm>
            <a:off x="797915" y="6035821"/>
            <a:ext cx="7521389" cy="369332"/>
          </a:xfrm>
          <a:prstGeom prst="rect">
            <a:avLst/>
          </a:prstGeom>
          <a:noFill/>
        </p:spPr>
        <p:txBody>
          <a:bodyPr wrap="square" rtlCol="0">
            <a:spAutoFit/>
          </a:bodyPr>
          <a:lstStyle/>
          <a:p>
            <a:pPr algn="ctr"/>
            <a:r>
              <a:rPr lang="en-IN" dirty="0"/>
              <a:t>Clustering of the delivery point </a:t>
            </a:r>
          </a:p>
        </p:txBody>
      </p:sp>
      <p:sp>
        <p:nvSpPr>
          <p:cNvPr id="2" name="Slide Number Placeholder 1">
            <a:extLst>
              <a:ext uri="{FF2B5EF4-FFF2-40B4-BE49-F238E27FC236}">
                <a16:creationId xmlns:a16="http://schemas.microsoft.com/office/drawing/2014/main" id="{233B7F7A-1749-715E-D165-18073EEA6EDA}"/>
              </a:ext>
            </a:extLst>
          </p:cNvPr>
          <p:cNvSpPr>
            <a:spLocks noGrp="1"/>
          </p:cNvSpPr>
          <p:nvPr>
            <p:ph type="sldNum" sz="quarter" idx="12"/>
          </p:nvPr>
        </p:nvSpPr>
        <p:spPr/>
        <p:txBody>
          <a:bodyPr/>
          <a:lstStyle/>
          <a:p>
            <a:fld id="{7D5BE7BB-FFFC-4434-940F-1F5BAAD09F3B}" type="slidenum">
              <a:rPr lang="en-IN" smtClean="0"/>
              <a:t>18</a:t>
            </a:fld>
            <a:endParaRPr lang="en-IN"/>
          </a:p>
        </p:txBody>
      </p:sp>
    </p:spTree>
    <p:extLst>
      <p:ext uri="{BB962C8B-B14F-4D97-AF65-F5344CB8AC3E}">
        <p14:creationId xmlns:p14="http://schemas.microsoft.com/office/powerpoint/2010/main" val="1241758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1F042394-5A02-A14D-1CCC-13E1EB71780E}"/>
              </a:ext>
            </a:extLst>
          </p:cNvPr>
          <p:cNvSpPr/>
          <p:nvPr/>
        </p:nvSpPr>
        <p:spPr>
          <a:xfrm>
            <a:off x="3963874" y="2932556"/>
            <a:ext cx="878120" cy="4588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4" name="Oval 63">
            <a:extLst>
              <a:ext uri="{FF2B5EF4-FFF2-40B4-BE49-F238E27FC236}">
                <a16:creationId xmlns:a16="http://schemas.microsoft.com/office/drawing/2014/main" id="{44651391-2710-D0C5-3DC8-D4205567141A}"/>
              </a:ext>
            </a:extLst>
          </p:cNvPr>
          <p:cNvSpPr/>
          <p:nvPr/>
        </p:nvSpPr>
        <p:spPr>
          <a:xfrm>
            <a:off x="1920465" y="4605628"/>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Oval 64">
            <a:extLst>
              <a:ext uri="{FF2B5EF4-FFF2-40B4-BE49-F238E27FC236}">
                <a16:creationId xmlns:a16="http://schemas.microsoft.com/office/drawing/2014/main" id="{5BF92CD6-0115-B101-9814-9008D6811CFB}"/>
              </a:ext>
            </a:extLst>
          </p:cNvPr>
          <p:cNvSpPr/>
          <p:nvPr/>
        </p:nvSpPr>
        <p:spPr>
          <a:xfrm>
            <a:off x="2035335" y="3515752"/>
            <a:ext cx="234846" cy="191206"/>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p>
        </p:txBody>
      </p:sp>
      <p:sp>
        <p:nvSpPr>
          <p:cNvPr id="66" name="Oval 65">
            <a:extLst>
              <a:ext uri="{FF2B5EF4-FFF2-40B4-BE49-F238E27FC236}">
                <a16:creationId xmlns:a16="http://schemas.microsoft.com/office/drawing/2014/main" id="{F77A5C1F-84E7-C76F-8D0A-838B43D51971}"/>
              </a:ext>
            </a:extLst>
          </p:cNvPr>
          <p:cNvSpPr/>
          <p:nvPr/>
        </p:nvSpPr>
        <p:spPr>
          <a:xfrm>
            <a:off x="6908393" y="1297753"/>
            <a:ext cx="234846" cy="191206"/>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67" name="Oval 66">
            <a:extLst>
              <a:ext uri="{FF2B5EF4-FFF2-40B4-BE49-F238E27FC236}">
                <a16:creationId xmlns:a16="http://schemas.microsoft.com/office/drawing/2014/main" id="{1A97E2B1-EA54-2792-C159-763F69FD5306}"/>
              </a:ext>
            </a:extLst>
          </p:cNvPr>
          <p:cNvSpPr/>
          <p:nvPr/>
        </p:nvSpPr>
        <p:spPr>
          <a:xfrm>
            <a:off x="3937076" y="4978478"/>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68" name="Oval 67">
            <a:extLst>
              <a:ext uri="{FF2B5EF4-FFF2-40B4-BE49-F238E27FC236}">
                <a16:creationId xmlns:a16="http://schemas.microsoft.com/office/drawing/2014/main" id="{4F779F0F-8689-0322-E28D-17B18923A2A0}"/>
              </a:ext>
            </a:extLst>
          </p:cNvPr>
          <p:cNvSpPr/>
          <p:nvPr/>
        </p:nvSpPr>
        <p:spPr>
          <a:xfrm>
            <a:off x="6924992" y="3808295"/>
            <a:ext cx="234846" cy="191206"/>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69" name="Oval 68">
            <a:extLst>
              <a:ext uri="{FF2B5EF4-FFF2-40B4-BE49-F238E27FC236}">
                <a16:creationId xmlns:a16="http://schemas.microsoft.com/office/drawing/2014/main" id="{95A4DCE9-DD64-6907-7F8E-B6ACF9B461E1}"/>
              </a:ext>
            </a:extLst>
          </p:cNvPr>
          <p:cNvSpPr/>
          <p:nvPr/>
        </p:nvSpPr>
        <p:spPr>
          <a:xfrm>
            <a:off x="3357619" y="4458396"/>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70" name="Oval 69">
            <a:extLst>
              <a:ext uri="{FF2B5EF4-FFF2-40B4-BE49-F238E27FC236}">
                <a16:creationId xmlns:a16="http://schemas.microsoft.com/office/drawing/2014/main" id="{2327332D-A484-E5E6-142A-894830EB3034}"/>
              </a:ext>
            </a:extLst>
          </p:cNvPr>
          <p:cNvSpPr/>
          <p:nvPr/>
        </p:nvSpPr>
        <p:spPr>
          <a:xfrm>
            <a:off x="2374839" y="1358942"/>
            <a:ext cx="234846" cy="191206"/>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71" name="Oval 70">
            <a:extLst>
              <a:ext uri="{FF2B5EF4-FFF2-40B4-BE49-F238E27FC236}">
                <a16:creationId xmlns:a16="http://schemas.microsoft.com/office/drawing/2014/main" id="{CD21A1AA-EE98-359D-4E01-BAD2D29E2AE0}"/>
              </a:ext>
            </a:extLst>
          </p:cNvPr>
          <p:cNvSpPr/>
          <p:nvPr/>
        </p:nvSpPr>
        <p:spPr>
          <a:xfrm>
            <a:off x="1394613" y="739430"/>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2" name="Oval 71">
            <a:extLst>
              <a:ext uri="{FF2B5EF4-FFF2-40B4-BE49-F238E27FC236}">
                <a16:creationId xmlns:a16="http://schemas.microsoft.com/office/drawing/2014/main" id="{F1634D17-D440-8538-70B0-FB1910FA3FD7}"/>
              </a:ext>
            </a:extLst>
          </p:cNvPr>
          <p:cNvSpPr/>
          <p:nvPr/>
        </p:nvSpPr>
        <p:spPr>
          <a:xfrm>
            <a:off x="3536306" y="852719"/>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10537D7D-2ABB-A42F-F489-F31D8D4FB841}"/>
              </a:ext>
            </a:extLst>
          </p:cNvPr>
          <p:cNvSpPr/>
          <p:nvPr/>
        </p:nvSpPr>
        <p:spPr>
          <a:xfrm>
            <a:off x="2387604" y="670595"/>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4" name="Oval 73">
            <a:extLst>
              <a:ext uri="{FF2B5EF4-FFF2-40B4-BE49-F238E27FC236}">
                <a16:creationId xmlns:a16="http://schemas.microsoft.com/office/drawing/2014/main" id="{97B4D02C-0EF7-E573-B55D-4AFFD99FCEB2}"/>
              </a:ext>
            </a:extLst>
          </p:cNvPr>
          <p:cNvSpPr/>
          <p:nvPr/>
        </p:nvSpPr>
        <p:spPr>
          <a:xfrm>
            <a:off x="4610983" y="1106546"/>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5" name="Oval 74">
            <a:extLst>
              <a:ext uri="{FF2B5EF4-FFF2-40B4-BE49-F238E27FC236}">
                <a16:creationId xmlns:a16="http://schemas.microsoft.com/office/drawing/2014/main" id="{B1A67AA5-1BCC-22E4-38AC-25EDE1438552}"/>
              </a:ext>
            </a:extLst>
          </p:cNvPr>
          <p:cNvSpPr/>
          <p:nvPr/>
        </p:nvSpPr>
        <p:spPr>
          <a:xfrm>
            <a:off x="7347454" y="2643851"/>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6" name="Oval 75">
            <a:extLst>
              <a:ext uri="{FF2B5EF4-FFF2-40B4-BE49-F238E27FC236}">
                <a16:creationId xmlns:a16="http://schemas.microsoft.com/office/drawing/2014/main" id="{4C6C25F0-3487-2EF6-E778-64C14766420C}"/>
              </a:ext>
            </a:extLst>
          </p:cNvPr>
          <p:cNvSpPr/>
          <p:nvPr/>
        </p:nvSpPr>
        <p:spPr>
          <a:xfrm>
            <a:off x="5854137" y="1766206"/>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7" name="Oval 76">
            <a:extLst>
              <a:ext uri="{FF2B5EF4-FFF2-40B4-BE49-F238E27FC236}">
                <a16:creationId xmlns:a16="http://schemas.microsoft.com/office/drawing/2014/main" id="{213947DE-AEED-AFD5-4709-A161BB414756}"/>
              </a:ext>
            </a:extLst>
          </p:cNvPr>
          <p:cNvSpPr/>
          <p:nvPr/>
        </p:nvSpPr>
        <p:spPr>
          <a:xfrm>
            <a:off x="3536306" y="1381882"/>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8" name="Oval 77">
            <a:extLst>
              <a:ext uri="{FF2B5EF4-FFF2-40B4-BE49-F238E27FC236}">
                <a16:creationId xmlns:a16="http://schemas.microsoft.com/office/drawing/2014/main" id="{F7FA7DA7-B2D2-BA8E-85FB-BA6CA2118F5B}"/>
              </a:ext>
            </a:extLst>
          </p:cNvPr>
          <p:cNvSpPr/>
          <p:nvPr/>
        </p:nvSpPr>
        <p:spPr>
          <a:xfrm>
            <a:off x="4841994" y="1576912"/>
            <a:ext cx="234846" cy="191206"/>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79" name="Oval 78">
            <a:extLst>
              <a:ext uri="{FF2B5EF4-FFF2-40B4-BE49-F238E27FC236}">
                <a16:creationId xmlns:a16="http://schemas.microsoft.com/office/drawing/2014/main" id="{2BBB9B03-31AF-35AD-2C86-4762512DFB37}"/>
              </a:ext>
            </a:extLst>
          </p:cNvPr>
          <p:cNvSpPr/>
          <p:nvPr/>
        </p:nvSpPr>
        <p:spPr>
          <a:xfrm>
            <a:off x="4234461" y="2053013"/>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0" name="Oval 79">
            <a:extLst>
              <a:ext uri="{FF2B5EF4-FFF2-40B4-BE49-F238E27FC236}">
                <a16:creationId xmlns:a16="http://schemas.microsoft.com/office/drawing/2014/main" id="{363003E2-9559-DC79-A8E1-9535822C4992}"/>
              </a:ext>
            </a:extLst>
          </p:cNvPr>
          <p:cNvSpPr/>
          <p:nvPr/>
        </p:nvSpPr>
        <p:spPr>
          <a:xfrm>
            <a:off x="5310414" y="2295841"/>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81" name="Oval 80">
            <a:extLst>
              <a:ext uri="{FF2B5EF4-FFF2-40B4-BE49-F238E27FC236}">
                <a16:creationId xmlns:a16="http://schemas.microsoft.com/office/drawing/2014/main" id="{92BF59F5-4024-19D6-608B-6A352E9CA011}"/>
              </a:ext>
            </a:extLst>
          </p:cNvPr>
          <p:cNvSpPr/>
          <p:nvPr/>
        </p:nvSpPr>
        <p:spPr>
          <a:xfrm>
            <a:off x="2505026" y="1979879"/>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2" name="Oval 81">
            <a:extLst>
              <a:ext uri="{FF2B5EF4-FFF2-40B4-BE49-F238E27FC236}">
                <a16:creationId xmlns:a16="http://schemas.microsoft.com/office/drawing/2014/main" id="{6A9B3470-279D-69D4-4716-CA8C81C71D4D}"/>
              </a:ext>
            </a:extLst>
          </p:cNvPr>
          <p:cNvSpPr/>
          <p:nvPr/>
        </p:nvSpPr>
        <p:spPr>
          <a:xfrm>
            <a:off x="5245323" y="4471310"/>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3" name="Oval 82">
            <a:extLst>
              <a:ext uri="{FF2B5EF4-FFF2-40B4-BE49-F238E27FC236}">
                <a16:creationId xmlns:a16="http://schemas.microsoft.com/office/drawing/2014/main" id="{82AE1BE1-B918-D7B1-0912-6097DAFD0FFF}"/>
              </a:ext>
            </a:extLst>
          </p:cNvPr>
          <p:cNvSpPr/>
          <p:nvPr/>
        </p:nvSpPr>
        <p:spPr>
          <a:xfrm>
            <a:off x="5888597" y="4647220"/>
            <a:ext cx="234846" cy="191206"/>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84" name="Oval 83">
            <a:extLst>
              <a:ext uri="{FF2B5EF4-FFF2-40B4-BE49-F238E27FC236}">
                <a16:creationId xmlns:a16="http://schemas.microsoft.com/office/drawing/2014/main" id="{A9167337-10FC-7F91-265E-FA201A69DE6B}"/>
              </a:ext>
            </a:extLst>
          </p:cNvPr>
          <p:cNvSpPr/>
          <p:nvPr/>
        </p:nvSpPr>
        <p:spPr>
          <a:xfrm>
            <a:off x="2640320" y="4458396"/>
            <a:ext cx="234846" cy="191206"/>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85" name="Oval 84">
            <a:extLst>
              <a:ext uri="{FF2B5EF4-FFF2-40B4-BE49-F238E27FC236}">
                <a16:creationId xmlns:a16="http://schemas.microsoft.com/office/drawing/2014/main" id="{8FCC663E-D3FC-40DC-6D7C-A440BD1EEB06}"/>
              </a:ext>
            </a:extLst>
          </p:cNvPr>
          <p:cNvSpPr/>
          <p:nvPr/>
        </p:nvSpPr>
        <p:spPr>
          <a:xfrm>
            <a:off x="1416306" y="3808295"/>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6" name="Oval 85">
            <a:extLst>
              <a:ext uri="{FF2B5EF4-FFF2-40B4-BE49-F238E27FC236}">
                <a16:creationId xmlns:a16="http://schemas.microsoft.com/office/drawing/2014/main" id="{4B76DBD5-4384-7678-C00E-F39E2BA2EBE4}"/>
              </a:ext>
            </a:extLst>
          </p:cNvPr>
          <p:cNvSpPr/>
          <p:nvPr/>
        </p:nvSpPr>
        <p:spPr>
          <a:xfrm>
            <a:off x="3967710" y="4098929"/>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87" name="Oval 86">
            <a:extLst>
              <a:ext uri="{FF2B5EF4-FFF2-40B4-BE49-F238E27FC236}">
                <a16:creationId xmlns:a16="http://schemas.microsoft.com/office/drawing/2014/main" id="{D74CB3B2-C538-1DFD-A371-3938320BE950}"/>
              </a:ext>
            </a:extLst>
          </p:cNvPr>
          <p:cNvSpPr/>
          <p:nvPr/>
        </p:nvSpPr>
        <p:spPr>
          <a:xfrm>
            <a:off x="7536346" y="4194531"/>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8" name="Oval 87">
            <a:extLst>
              <a:ext uri="{FF2B5EF4-FFF2-40B4-BE49-F238E27FC236}">
                <a16:creationId xmlns:a16="http://schemas.microsoft.com/office/drawing/2014/main" id="{F97F6F9C-5E12-E0CA-4EDD-702F3C21358A}"/>
              </a:ext>
            </a:extLst>
          </p:cNvPr>
          <p:cNvSpPr/>
          <p:nvPr/>
        </p:nvSpPr>
        <p:spPr>
          <a:xfrm>
            <a:off x="6446352" y="1886672"/>
            <a:ext cx="234846" cy="191206"/>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89" name="Oval 88">
            <a:extLst>
              <a:ext uri="{FF2B5EF4-FFF2-40B4-BE49-F238E27FC236}">
                <a16:creationId xmlns:a16="http://schemas.microsoft.com/office/drawing/2014/main" id="{3C55BEA6-443E-13E3-C2CC-A65C5A06E6F4}"/>
              </a:ext>
            </a:extLst>
          </p:cNvPr>
          <p:cNvSpPr/>
          <p:nvPr/>
        </p:nvSpPr>
        <p:spPr>
          <a:xfrm>
            <a:off x="2390155" y="5280585"/>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0" name="Oval 89">
            <a:extLst>
              <a:ext uri="{FF2B5EF4-FFF2-40B4-BE49-F238E27FC236}">
                <a16:creationId xmlns:a16="http://schemas.microsoft.com/office/drawing/2014/main" id="{C24EAECE-9F3E-58B3-0660-DBE15F737CD3}"/>
              </a:ext>
            </a:extLst>
          </p:cNvPr>
          <p:cNvSpPr/>
          <p:nvPr/>
        </p:nvSpPr>
        <p:spPr>
          <a:xfrm>
            <a:off x="1486510" y="1148615"/>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1" name="Oval 90">
            <a:extLst>
              <a:ext uri="{FF2B5EF4-FFF2-40B4-BE49-F238E27FC236}">
                <a16:creationId xmlns:a16="http://schemas.microsoft.com/office/drawing/2014/main" id="{AD4550C1-FCCB-E920-BAD9-7664A0AD4D41}"/>
              </a:ext>
            </a:extLst>
          </p:cNvPr>
          <p:cNvSpPr/>
          <p:nvPr/>
        </p:nvSpPr>
        <p:spPr>
          <a:xfrm>
            <a:off x="1643497" y="1791069"/>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92" name="Oval 91">
            <a:extLst>
              <a:ext uri="{FF2B5EF4-FFF2-40B4-BE49-F238E27FC236}">
                <a16:creationId xmlns:a16="http://schemas.microsoft.com/office/drawing/2014/main" id="{B837540B-E958-4515-51AE-F080C2FD9E24}"/>
              </a:ext>
            </a:extLst>
          </p:cNvPr>
          <p:cNvSpPr/>
          <p:nvPr/>
        </p:nvSpPr>
        <p:spPr>
          <a:xfrm>
            <a:off x="1583509" y="3401030"/>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93" name="Oval 92">
            <a:extLst>
              <a:ext uri="{FF2B5EF4-FFF2-40B4-BE49-F238E27FC236}">
                <a16:creationId xmlns:a16="http://schemas.microsoft.com/office/drawing/2014/main" id="{139966B1-66A7-FE64-B7B9-46BFD8F7DCA2}"/>
              </a:ext>
            </a:extLst>
          </p:cNvPr>
          <p:cNvSpPr/>
          <p:nvPr/>
        </p:nvSpPr>
        <p:spPr>
          <a:xfrm>
            <a:off x="6188533" y="2678269"/>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4" name="Oval 93">
            <a:extLst>
              <a:ext uri="{FF2B5EF4-FFF2-40B4-BE49-F238E27FC236}">
                <a16:creationId xmlns:a16="http://schemas.microsoft.com/office/drawing/2014/main" id="{48906EE8-31DD-8A0B-210E-63011EB78C27}"/>
              </a:ext>
            </a:extLst>
          </p:cNvPr>
          <p:cNvSpPr/>
          <p:nvPr/>
        </p:nvSpPr>
        <p:spPr>
          <a:xfrm>
            <a:off x="7112608" y="3163927"/>
            <a:ext cx="234846" cy="191206"/>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95" name="Oval 94">
            <a:extLst>
              <a:ext uri="{FF2B5EF4-FFF2-40B4-BE49-F238E27FC236}">
                <a16:creationId xmlns:a16="http://schemas.microsoft.com/office/drawing/2014/main" id="{96BD5E68-A2EF-C977-2A57-3AB4099328B5}"/>
              </a:ext>
            </a:extLst>
          </p:cNvPr>
          <p:cNvSpPr/>
          <p:nvPr/>
        </p:nvSpPr>
        <p:spPr>
          <a:xfrm>
            <a:off x="5900083" y="1246124"/>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6" name="Oval 95">
            <a:extLst>
              <a:ext uri="{FF2B5EF4-FFF2-40B4-BE49-F238E27FC236}">
                <a16:creationId xmlns:a16="http://schemas.microsoft.com/office/drawing/2014/main" id="{6E502775-EB75-264F-224B-7BE1551CB91D}"/>
              </a:ext>
            </a:extLst>
          </p:cNvPr>
          <p:cNvSpPr/>
          <p:nvPr/>
        </p:nvSpPr>
        <p:spPr>
          <a:xfrm>
            <a:off x="7148342" y="2224881"/>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97" name="Oval 96">
            <a:extLst>
              <a:ext uri="{FF2B5EF4-FFF2-40B4-BE49-F238E27FC236}">
                <a16:creationId xmlns:a16="http://schemas.microsoft.com/office/drawing/2014/main" id="{4B55540C-AFBD-BB50-0534-8FA9DA5A4774}"/>
              </a:ext>
            </a:extLst>
          </p:cNvPr>
          <p:cNvSpPr/>
          <p:nvPr/>
        </p:nvSpPr>
        <p:spPr>
          <a:xfrm>
            <a:off x="5665238" y="2630463"/>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98" name="Oval 97">
            <a:extLst>
              <a:ext uri="{FF2B5EF4-FFF2-40B4-BE49-F238E27FC236}">
                <a16:creationId xmlns:a16="http://schemas.microsoft.com/office/drawing/2014/main" id="{FE94D8D4-0583-5F56-391E-FC28E9D0D2B2}"/>
              </a:ext>
            </a:extLst>
          </p:cNvPr>
          <p:cNvSpPr/>
          <p:nvPr/>
        </p:nvSpPr>
        <p:spPr>
          <a:xfrm>
            <a:off x="1721356" y="2849653"/>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99" name="Oval 98">
            <a:extLst>
              <a:ext uri="{FF2B5EF4-FFF2-40B4-BE49-F238E27FC236}">
                <a16:creationId xmlns:a16="http://schemas.microsoft.com/office/drawing/2014/main" id="{12B988B6-663C-91BB-1A8C-C57EF8CC7384}"/>
              </a:ext>
            </a:extLst>
          </p:cNvPr>
          <p:cNvSpPr/>
          <p:nvPr/>
        </p:nvSpPr>
        <p:spPr>
          <a:xfrm>
            <a:off x="6631428" y="4884319"/>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0" name="Oval 99">
            <a:extLst>
              <a:ext uri="{FF2B5EF4-FFF2-40B4-BE49-F238E27FC236}">
                <a16:creationId xmlns:a16="http://schemas.microsoft.com/office/drawing/2014/main" id="{1630857F-6E60-7F6B-BFE1-2840DE1D802C}"/>
              </a:ext>
            </a:extLst>
          </p:cNvPr>
          <p:cNvSpPr/>
          <p:nvPr/>
        </p:nvSpPr>
        <p:spPr>
          <a:xfrm>
            <a:off x="7001564" y="5297325"/>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1" name="Oval 100">
            <a:extLst>
              <a:ext uri="{FF2B5EF4-FFF2-40B4-BE49-F238E27FC236}">
                <a16:creationId xmlns:a16="http://schemas.microsoft.com/office/drawing/2014/main" id="{C92DC964-AAA9-0C63-A84C-7772A870B20A}"/>
              </a:ext>
            </a:extLst>
          </p:cNvPr>
          <p:cNvSpPr/>
          <p:nvPr/>
        </p:nvSpPr>
        <p:spPr>
          <a:xfrm>
            <a:off x="5482724" y="5201722"/>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2" name="Oval 101">
            <a:extLst>
              <a:ext uri="{FF2B5EF4-FFF2-40B4-BE49-F238E27FC236}">
                <a16:creationId xmlns:a16="http://schemas.microsoft.com/office/drawing/2014/main" id="{F3125567-74F6-30FF-2BED-D540891B59E0}"/>
              </a:ext>
            </a:extLst>
          </p:cNvPr>
          <p:cNvSpPr/>
          <p:nvPr/>
        </p:nvSpPr>
        <p:spPr>
          <a:xfrm>
            <a:off x="6237037" y="5320267"/>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3" name="TextBox 102">
            <a:extLst>
              <a:ext uri="{FF2B5EF4-FFF2-40B4-BE49-F238E27FC236}">
                <a16:creationId xmlns:a16="http://schemas.microsoft.com/office/drawing/2014/main" id="{0A04D9C2-7BCE-957D-F859-26B7D45378CB}"/>
              </a:ext>
            </a:extLst>
          </p:cNvPr>
          <p:cNvSpPr txBox="1"/>
          <p:nvPr/>
        </p:nvSpPr>
        <p:spPr>
          <a:xfrm>
            <a:off x="9093480" y="4605628"/>
            <a:ext cx="2113614" cy="1024874"/>
          </a:xfrm>
          <a:prstGeom prst="rect">
            <a:avLst/>
          </a:prstGeom>
          <a:noFill/>
        </p:spPr>
        <p:txBody>
          <a:bodyPr wrap="square" rtlCol="0">
            <a:spAutoFit/>
          </a:bodyPr>
          <a:lstStyle/>
          <a:p>
            <a:endParaRPr lang="en-IN" dirty="0"/>
          </a:p>
        </p:txBody>
      </p:sp>
      <p:sp>
        <p:nvSpPr>
          <p:cNvPr id="104" name="Rectangle 103">
            <a:extLst>
              <a:ext uri="{FF2B5EF4-FFF2-40B4-BE49-F238E27FC236}">
                <a16:creationId xmlns:a16="http://schemas.microsoft.com/office/drawing/2014/main" id="{4E05E031-0D1A-3F7B-382B-FD4BCB0E3AF8}"/>
              </a:ext>
            </a:extLst>
          </p:cNvPr>
          <p:cNvSpPr/>
          <p:nvPr/>
        </p:nvSpPr>
        <p:spPr>
          <a:xfrm>
            <a:off x="8991373" y="3932586"/>
            <a:ext cx="2215721" cy="191397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05" name="Oval 104">
            <a:extLst>
              <a:ext uri="{FF2B5EF4-FFF2-40B4-BE49-F238E27FC236}">
                <a16:creationId xmlns:a16="http://schemas.microsoft.com/office/drawing/2014/main" id="{0745478B-18D9-E332-C697-0A358C02DB01}"/>
              </a:ext>
            </a:extLst>
          </p:cNvPr>
          <p:cNvSpPr/>
          <p:nvPr/>
        </p:nvSpPr>
        <p:spPr>
          <a:xfrm>
            <a:off x="9126663" y="4698163"/>
            <a:ext cx="234846" cy="191206"/>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06" name="Oval 105">
            <a:extLst>
              <a:ext uri="{FF2B5EF4-FFF2-40B4-BE49-F238E27FC236}">
                <a16:creationId xmlns:a16="http://schemas.microsoft.com/office/drawing/2014/main" id="{A4E57C6D-D874-170C-FDCB-16E042006FFC}"/>
              </a:ext>
            </a:extLst>
          </p:cNvPr>
          <p:cNvSpPr/>
          <p:nvPr/>
        </p:nvSpPr>
        <p:spPr>
          <a:xfrm>
            <a:off x="9149133" y="5164332"/>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07" name="TextBox 106">
            <a:extLst>
              <a:ext uri="{FF2B5EF4-FFF2-40B4-BE49-F238E27FC236}">
                <a16:creationId xmlns:a16="http://schemas.microsoft.com/office/drawing/2014/main" id="{3C57338F-B847-9148-EF84-F66D2A9D9535}"/>
              </a:ext>
            </a:extLst>
          </p:cNvPr>
          <p:cNvSpPr txBox="1"/>
          <p:nvPr/>
        </p:nvSpPr>
        <p:spPr>
          <a:xfrm>
            <a:off x="9413674" y="4588388"/>
            <a:ext cx="1753689" cy="369332"/>
          </a:xfrm>
          <a:prstGeom prst="rect">
            <a:avLst/>
          </a:prstGeom>
          <a:noFill/>
        </p:spPr>
        <p:txBody>
          <a:bodyPr wrap="square" rtlCol="0">
            <a:spAutoFit/>
          </a:bodyPr>
          <a:lstStyle/>
          <a:p>
            <a:r>
              <a:rPr lang="en-IN" dirty="0"/>
              <a:t>Focal point</a:t>
            </a:r>
          </a:p>
        </p:txBody>
      </p:sp>
      <p:sp>
        <p:nvSpPr>
          <p:cNvPr id="108" name="TextBox 107">
            <a:extLst>
              <a:ext uri="{FF2B5EF4-FFF2-40B4-BE49-F238E27FC236}">
                <a16:creationId xmlns:a16="http://schemas.microsoft.com/office/drawing/2014/main" id="{4A079AB2-84EF-5E28-BA00-14DC0319A69E}"/>
              </a:ext>
            </a:extLst>
          </p:cNvPr>
          <p:cNvSpPr txBox="1"/>
          <p:nvPr/>
        </p:nvSpPr>
        <p:spPr>
          <a:xfrm>
            <a:off x="9439632" y="5001411"/>
            <a:ext cx="1595423" cy="646331"/>
          </a:xfrm>
          <a:prstGeom prst="rect">
            <a:avLst/>
          </a:prstGeom>
          <a:noFill/>
        </p:spPr>
        <p:txBody>
          <a:bodyPr wrap="square" rtlCol="0">
            <a:spAutoFit/>
          </a:bodyPr>
          <a:lstStyle/>
          <a:p>
            <a:r>
              <a:rPr lang="en-IN" dirty="0"/>
              <a:t>Drone Delivery point  </a:t>
            </a:r>
          </a:p>
        </p:txBody>
      </p:sp>
      <p:sp>
        <p:nvSpPr>
          <p:cNvPr id="109" name="Rectangle 108">
            <a:extLst>
              <a:ext uri="{FF2B5EF4-FFF2-40B4-BE49-F238E27FC236}">
                <a16:creationId xmlns:a16="http://schemas.microsoft.com/office/drawing/2014/main" id="{E9C61691-FB40-F2D8-40A3-B751F5458893}"/>
              </a:ext>
            </a:extLst>
          </p:cNvPr>
          <p:cNvSpPr/>
          <p:nvPr/>
        </p:nvSpPr>
        <p:spPr>
          <a:xfrm>
            <a:off x="9049442" y="4071868"/>
            <a:ext cx="557766" cy="35554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10" name="TextBox 109">
            <a:extLst>
              <a:ext uri="{FF2B5EF4-FFF2-40B4-BE49-F238E27FC236}">
                <a16:creationId xmlns:a16="http://schemas.microsoft.com/office/drawing/2014/main" id="{ADECDA00-DFEA-6A09-907A-1BEED949AD8B}"/>
              </a:ext>
            </a:extLst>
          </p:cNvPr>
          <p:cNvSpPr txBox="1"/>
          <p:nvPr/>
        </p:nvSpPr>
        <p:spPr>
          <a:xfrm>
            <a:off x="9665277" y="4077845"/>
            <a:ext cx="1406527" cy="315097"/>
          </a:xfrm>
          <a:prstGeom prst="rect">
            <a:avLst/>
          </a:prstGeom>
          <a:noFill/>
        </p:spPr>
        <p:txBody>
          <a:bodyPr wrap="square" rtlCol="0">
            <a:spAutoFit/>
          </a:bodyPr>
          <a:lstStyle/>
          <a:p>
            <a:r>
              <a:rPr lang="en-IN" dirty="0"/>
              <a:t>Depot</a:t>
            </a:r>
          </a:p>
        </p:txBody>
      </p:sp>
      <p:sp>
        <p:nvSpPr>
          <p:cNvPr id="111" name="Oval 110">
            <a:extLst>
              <a:ext uri="{FF2B5EF4-FFF2-40B4-BE49-F238E27FC236}">
                <a16:creationId xmlns:a16="http://schemas.microsoft.com/office/drawing/2014/main" id="{0DB071D6-EB7D-67F5-C334-159A2593EED3}"/>
              </a:ext>
            </a:extLst>
          </p:cNvPr>
          <p:cNvSpPr/>
          <p:nvPr/>
        </p:nvSpPr>
        <p:spPr>
          <a:xfrm>
            <a:off x="6872650" y="4322868"/>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54" name="Ink 53">
                <a:extLst>
                  <a:ext uri="{FF2B5EF4-FFF2-40B4-BE49-F238E27FC236}">
                    <a16:creationId xmlns:a16="http://schemas.microsoft.com/office/drawing/2014/main" id="{A11A4DD0-872A-95C6-A990-DD5A79AF80AB}"/>
                  </a:ext>
                </a:extLst>
              </p14:cNvPr>
              <p14:cNvContentPartPr/>
              <p14:nvPr/>
            </p14:nvContentPartPr>
            <p14:xfrm>
              <a:off x="3569678" y="479543"/>
              <a:ext cx="410" cy="307"/>
            </p14:xfrm>
          </p:contentPart>
        </mc:Choice>
        <mc:Fallback xmlns="">
          <p:pic>
            <p:nvPicPr>
              <p:cNvPr id="54" name="Ink 53">
                <a:extLst>
                  <a:ext uri="{FF2B5EF4-FFF2-40B4-BE49-F238E27FC236}">
                    <a16:creationId xmlns:a16="http://schemas.microsoft.com/office/drawing/2014/main" id="{A11A4DD0-872A-95C6-A990-DD5A79AF80AB}"/>
                  </a:ext>
                </a:extLst>
              </p:cNvPr>
              <p:cNvPicPr/>
              <p:nvPr/>
            </p:nvPicPr>
            <p:blipFill>
              <a:blip r:embed="rId3"/>
              <a:stretch>
                <a:fillRect/>
              </a:stretch>
            </p:blipFill>
            <p:spPr>
              <a:xfrm>
                <a:off x="3549178" y="387443"/>
                <a:ext cx="41000" cy="184200"/>
              </a:xfrm>
              <a:prstGeom prst="rect">
                <a:avLst/>
              </a:prstGeom>
            </p:spPr>
          </p:pic>
        </mc:Fallback>
      </mc:AlternateContent>
      <p:sp>
        <p:nvSpPr>
          <p:cNvPr id="55" name="Oval 54">
            <a:extLst>
              <a:ext uri="{FF2B5EF4-FFF2-40B4-BE49-F238E27FC236}">
                <a16:creationId xmlns:a16="http://schemas.microsoft.com/office/drawing/2014/main" id="{3A681A80-D5B9-0CB6-0C33-78897145380F}"/>
              </a:ext>
            </a:extLst>
          </p:cNvPr>
          <p:cNvSpPr/>
          <p:nvPr/>
        </p:nvSpPr>
        <p:spPr>
          <a:xfrm>
            <a:off x="1780074" y="3875174"/>
            <a:ext cx="234846" cy="19120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56" name="Cloud 55">
            <a:extLst>
              <a:ext uri="{FF2B5EF4-FFF2-40B4-BE49-F238E27FC236}">
                <a16:creationId xmlns:a16="http://schemas.microsoft.com/office/drawing/2014/main" id="{E55CA885-E6A3-EB93-D494-AF75711FA7F6}"/>
              </a:ext>
            </a:extLst>
          </p:cNvPr>
          <p:cNvSpPr/>
          <p:nvPr/>
        </p:nvSpPr>
        <p:spPr>
          <a:xfrm>
            <a:off x="1026082" y="604439"/>
            <a:ext cx="2190188" cy="1684890"/>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7" name="Cloud 56">
            <a:extLst>
              <a:ext uri="{FF2B5EF4-FFF2-40B4-BE49-F238E27FC236}">
                <a16:creationId xmlns:a16="http://schemas.microsoft.com/office/drawing/2014/main" id="{AB0327BA-B971-F8B4-5EB4-F2D9D77FA6BA}"/>
              </a:ext>
            </a:extLst>
          </p:cNvPr>
          <p:cNvSpPr/>
          <p:nvPr/>
        </p:nvSpPr>
        <p:spPr>
          <a:xfrm>
            <a:off x="3172876" y="687025"/>
            <a:ext cx="2670095" cy="1599934"/>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8" name="Cloud 57">
            <a:extLst>
              <a:ext uri="{FF2B5EF4-FFF2-40B4-BE49-F238E27FC236}">
                <a16:creationId xmlns:a16="http://schemas.microsoft.com/office/drawing/2014/main" id="{70120B59-2AF6-E5D4-9238-543FC0B9A483}"/>
              </a:ext>
            </a:extLst>
          </p:cNvPr>
          <p:cNvSpPr/>
          <p:nvPr/>
        </p:nvSpPr>
        <p:spPr>
          <a:xfrm>
            <a:off x="5284877" y="1121249"/>
            <a:ext cx="1716687" cy="2207264"/>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9" name="Cloud 58">
            <a:extLst>
              <a:ext uri="{FF2B5EF4-FFF2-40B4-BE49-F238E27FC236}">
                <a16:creationId xmlns:a16="http://schemas.microsoft.com/office/drawing/2014/main" id="{5E9F7E0B-0389-DA62-735A-5254A695B898}"/>
              </a:ext>
            </a:extLst>
          </p:cNvPr>
          <p:cNvSpPr/>
          <p:nvPr/>
        </p:nvSpPr>
        <p:spPr>
          <a:xfrm>
            <a:off x="1394613" y="4043637"/>
            <a:ext cx="3165319" cy="1745492"/>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60" name="Cloud 59">
            <a:extLst>
              <a:ext uri="{FF2B5EF4-FFF2-40B4-BE49-F238E27FC236}">
                <a16:creationId xmlns:a16="http://schemas.microsoft.com/office/drawing/2014/main" id="{8E3B5F77-BA84-E9AC-7B96-941A5B895E7F}"/>
              </a:ext>
            </a:extLst>
          </p:cNvPr>
          <p:cNvSpPr/>
          <p:nvPr/>
        </p:nvSpPr>
        <p:spPr>
          <a:xfrm>
            <a:off x="6544631" y="2084093"/>
            <a:ext cx="1818796" cy="2677336"/>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61" name="Cloud 60">
            <a:extLst>
              <a:ext uri="{FF2B5EF4-FFF2-40B4-BE49-F238E27FC236}">
                <a16:creationId xmlns:a16="http://schemas.microsoft.com/office/drawing/2014/main" id="{760DF21E-565A-6F2E-B552-B94D4D869458}"/>
              </a:ext>
            </a:extLst>
          </p:cNvPr>
          <p:cNvSpPr/>
          <p:nvPr/>
        </p:nvSpPr>
        <p:spPr>
          <a:xfrm>
            <a:off x="4575889" y="4345793"/>
            <a:ext cx="2746033" cy="1599934"/>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2" name="Cloud 61">
            <a:extLst>
              <a:ext uri="{FF2B5EF4-FFF2-40B4-BE49-F238E27FC236}">
                <a16:creationId xmlns:a16="http://schemas.microsoft.com/office/drawing/2014/main" id="{81F50D89-A026-E987-D398-37F2D76E1588}"/>
              </a:ext>
            </a:extLst>
          </p:cNvPr>
          <p:cNvSpPr/>
          <p:nvPr/>
        </p:nvSpPr>
        <p:spPr>
          <a:xfrm>
            <a:off x="984906" y="2772028"/>
            <a:ext cx="1552027" cy="1516262"/>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43FFE9E4-07B4-2F2C-C42F-FD4AEFFA4869}"/>
              </a:ext>
            </a:extLst>
          </p:cNvPr>
          <p:cNvSpPr txBox="1"/>
          <p:nvPr/>
        </p:nvSpPr>
        <p:spPr>
          <a:xfrm>
            <a:off x="1315479" y="5998443"/>
            <a:ext cx="6338290" cy="315097"/>
          </a:xfrm>
          <a:prstGeom prst="rect">
            <a:avLst/>
          </a:prstGeom>
          <a:noFill/>
        </p:spPr>
        <p:txBody>
          <a:bodyPr wrap="square" rtlCol="0">
            <a:spAutoFit/>
          </a:bodyPr>
          <a:lstStyle/>
          <a:p>
            <a:pPr algn="ctr"/>
            <a:r>
              <a:rPr lang="en-IN" dirty="0"/>
              <a:t>Choosing focal points</a:t>
            </a:r>
          </a:p>
        </p:txBody>
      </p:sp>
      <p:sp>
        <p:nvSpPr>
          <p:cNvPr id="3" name="Slide Number Placeholder 2">
            <a:extLst>
              <a:ext uri="{FF2B5EF4-FFF2-40B4-BE49-F238E27FC236}">
                <a16:creationId xmlns:a16="http://schemas.microsoft.com/office/drawing/2014/main" id="{F147F126-0B7B-09BE-9D75-47CBA4C914DB}"/>
              </a:ext>
            </a:extLst>
          </p:cNvPr>
          <p:cNvSpPr>
            <a:spLocks noGrp="1"/>
          </p:cNvSpPr>
          <p:nvPr>
            <p:ph type="sldNum" sz="quarter" idx="12"/>
          </p:nvPr>
        </p:nvSpPr>
        <p:spPr/>
        <p:txBody>
          <a:bodyPr/>
          <a:lstStyle/>
          <a:p>
            <a:fld id="{7D5BE7BB-FFFC-4434-940F-1F5BAAD09F3B}" type="slidenum">
              <a:rPr lang="en-IN" smtClean="0"/>
              <a:t>19</a:t>
            </a:fld>
            <a:endParaRPr lang="en-IN"/>
          </a:p>
        </p:txBody>
      </p:sp>
    </p:spTree>
    <p:extLst>
      <p:ext uri="{BB962C8B-B14F-4D97-AF65-F5344CB8AC3E}">
        <p14:creationId xmlns:p14="http://schemas.microsoft.com/office/powerpoint/2010/main" val="2658599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38AC71-C028-2A16-75A4-2EBE951086C9}"/>
              </a:ext>
            </a:extLst>
          </p:cNvPr>
          <p:cNvSpPr txBox="1"/>
          <p:nvPr/>
        </p:nvSpPr>
        <p:spPr>
          <a:xfrm>
            <a:off x="1482879" y="527312"/>
            <a:ext cx="3277380" cy="646331"/>
          </a:xfrm>
          <a:prstGeom prst="rect">
            <a:avLst/>
          </a:prstGeom>
          <a:noFill/>
        </p:spPr>
        <p:txBody>
          <a:bodyPr wrap="square" rtlCol="0">
            <a:spAutoFit/>
          </a:bodyPr>
          <a:lstStyle/>
          <a:p>
            <a:r>
              <a:rPr lang="en-IN" sz="3600" b="1" dirty="0">
                <a:latin typeface="Verdana" panose="020B0604030504040204" pitchFamily="34" charset="0"/>
                <a:ea typeface="Verdana" panose="020B0604030504040204" pitchFamily="34" charset="0"/>
              </a:rPr>
              <a:t>CONTENTS</a:t>
            </a:r>
          </a:p>
        </p:txBody>
      </p:sp>
      <p:sp>
        <p:nvSpPr>
          <p:cNvPr id="4" name="TextBox 3">
            <a:extLst>
              <a:ext uri="{FF2B5EF4-FFF2-40B4-BE49-F238E27FC236}">
                <a16:creationId xmlns:a16="http://schemas.microsoft.com/office/drawing/2014/main" id="{854813DC-5292-A850-C75F-85F994B42DE8}"/>
              </a:ext>
            </a:extLst>
          </p:cNvPr>
          <p:cNvSpPr txBox="1"/>
          <p:nvPr/>
        </p:nvSpPr>
        <p:spPr>
          <a:xfrm>
            <a:off x="1196008" y="1103182"/>
            <a:ext cx="8786192" cy="6186309"/>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IN" sz="2400" dirty="0">
                <a:latin typeface="Verdana" panose="020B0604030504040204" pitchFamily="34" charset="0"/>
                <a:ea typeface="Verdana" panose="020B0604030504040204" pitchFamily="34" charset="0"/>
              </a:rPr>
              <a:t>Introduction</a:t>
            </a:r>
          </a:p>
          <a:p>
            <a:pPr marL="457200" indent="-457200">
              <a:lnSpc>
                <a:spcPct val="150000"/>
              </a:lnSpc>
              <a:buFont typeface="Wingdings" panose="05000000000000000000" pitchFamily="2" charset="2"/>
              <a:buChar char="§"/>
            </a:pPr>
            <a:r>
              <a:rPr lang="en-IN" sz="2400" dirty="0">
                <a:latin typeface="Verdana" panose="020B0604030504040204" pitchFamily="34" charset="0"/>
                <a:ea typeface="Verdana" panose="020B0604030504040204" pitchFamily="34" charset="0"/>
              </a:rPr>
              <a:t>Objectives</a:t>
            </a:r>
          </a:p>
          <a:p>
            <a:pPr marL="457200" indent="-457200">
              <a:lnSpc>
                <a:spcPct val="150000"/>
              </a:lnSpc>
              <a:buFont typeface="Wingdings" panose="05000000000000000000" pitchFamily="2" charset="2"/>
              <a:buChar char="§"/>
            </a:pPr>
            <a:r>
              <a:rPr lang="en-IN" sz="2400" dirty="0">
                <a:latin typeface="Verdana" panose="020B0604030504040204" pitchFamily="34" charset="0"/>
                <a:ea typeface="Verdana" panose="020B0604030504040204" pitchFamily="34" charset="0"/>
              </a:rPr>
              <a:t>Systematic Literature Review</a:t>
            </a:r>
          </a:p>
          <a:p>
            <a:pPr marL="457200" indent="-457200">
              <a:lnSpc>
                <a:spcPct val="150000"/>
              </a:lnSpc>
              <a:buFont typeface="Wingdings" panose="05000000000000000000" pitchFamily="2" charset="2"/>
              <a:buChar char="§"/>
            </a:pPr>
            <a:r>
              <a:rPr lang="en-IN" sz="2400" dirty="0">
                <a:latin typeface="Verdana" panose="020B0604030504040204" pitchFamily="34" charset="0"/>
                <a:ea typeface="Verdana" panose="020B0604030504040204" pitchFamily="34" charset="0"/>
              </a:rPr>
              <a:t>Problem statement</a:t>
            </a:r>
          </a:p>
          <a:p>
            <a:pPr marL="457200" indent="-457200">
              <a:lnSpc>
                <a:spcPct val="150000"/>
              </a:lnSpc>
              <a:buFont typeface="Wingdings" panose="05000000000000000000" pitchFamily="2" charset="2"/>
              <a:buChar char="§"/>
            </a:pPr>
            <a:r>
              <a:rPr lang="en-IN" sz="2400" dirty="0">
                <a:latin typeface="Verdana" panose="020B0604030504040204" pitchFamily="34" charset="0"/>
                <a:ea typeface="Verdana" panose="020B0604030504040204" pitchFamily="34" charset="0"/>
              </a:rPr>
              <a:t>Clustering Algorithm </a:t>
            </a:r>
          </a:p>
          <a:p>
            <a:pPr marL="457200" indent="-457200">
              <a:lnSpc>
                <a:spcPct val="150000"/>
              </a:lnSpc>
              <a:buFont typeface="Wingdings" panose="05000000000000000000" pitchFamily="2" charset="2"/>
              <a:buChar char="§"/>
            </a:pPr>
            <a:r>
              <a:rPr lang="en-IN" sz="2400" dirty="0">
                <a:latin typeface="Verdana" panose="020B0604030504040204" pitchFamily="34" charset="0"/>
                <a:ea typeface="Verdana" panose="020B0604030504040204" pitchFamily="34" charset="0"/>
              </a:rPr>
              <a:t>Mathematical modelling</a:t>
            </a:r>
          </a:p>
          <a:p>
            <a:pPr marL="457200" indent="-457200">
              <a:lnSpc>
                <a:spcPct val="150000"/>
              </a:lnSpc>
              <a:buFont typeface="Wingdings" panose="05000000000000000000" pitchFamily="2" charset="2"/>
              <a:buChar char="§"/>
            </a:pPr>
            <a:r>
              <a:rPr lang="en-IN" sz="2400" dirty="0">
                <a:latin typeface="Verdana" panose="020B0604030504040204" pitchFamily="34" charset="0"/>
                <a:ea typeface="Verdana" panose="020B0604030504040204" pitchFamily="34" charset="0"/>
              </a:rPr>
              <a:t>Information gathering</a:t>
            </a:r>
          </a:p>
          <a:p>
            <a:pPr marL="457200" indent="-457200">
              <a:lnSpc>
                <a:spcPct val="150000"/>
              </a:lnSpc>
              <a:buFont typeface="Wingdings" panose="05000000000000000000" pitchFamily="2" charset="2"/>
              <a:buChar char="§"/>
            </a:pPr>
            <a:r>
              <a:rPr lang="en-IN" sz="2400" dirty="0">
                <a:latin typeface="Verdana" panose="020B0604030504040204" pitchFamily="34" charset="0"/>
                <a:ea typeface="Verdana" panose="020B0604030504040204" pitchFamily="34" charset="0"/>
              </a:rPr>
              <a:t>NITC Simulation</a:t>
            </a:r>
          </a:p>
          <a:p>
            <a:pPr marL="457200" indent="-457200">
              <a:lnSpc>
                <a:spcPct val="150000"/>
              </a:lnSpc>
              <a:buFont typeface="Wingdings" panose="05000000000000000000" pitchFamily="2" charset="2"/>
              <a:buChar char="§"/>
            </a:pPr>
            <a:r>
              <a:rPr lang="en-IN" sz="2400" dirty="0">
                <a:latin typeface="Verdana" panose="020B0604030504040204" pitchFamily="34" charset="0"/>
                <a:ea typeface="Verdana" panose="020B0604030504040204" pitchFamily="34" charset="0"/>
              </a:rPr>
              <a:t>Conclusion</a:t>
            </a:r>
          </a:p>
          <a:p>
            <a:pPr marL="457200" indent="-457200">
              <a:lnSpc>
                <a:spcPct val="150000"/>
              </a:lnSpc>
              <a:buFont typeface="Wingdings" panose="05000000000000000000" pitchFamily="2" charset="2"/>
              <a:buChar char="§"/>
            </a:pPr>
            <a:r>
              <a:rPr lang="en-IN" sz="2400" dirty="0">
                <a:latin typeface="Verdana" panose="020B0604030504040204" pitchFamily="34" charset="0"/>
                <a:ea typeface="Verdana" panose="020B0604030504040204" pitchFamily="34" charset="0"/>
              </a:rPr>
              <a:t>Future Scope</a:t>
            </a:r>
          </a:p>
          <a:p>
            <a:endParaRPr lang="en-IN" dirty="0"/>
          </a:p>
          <a:p>
            <a:endParaRPr lang="en-IN" dirty="0"/>
          </a:p>
        </p:txBody>
      </p:sp>
      <p:sp>
        <p:nvSpPr>
          <p:cNvPr id="2" name="Slide Number Placeholder 1">
            <a:extLst>
              <a:ext uri="{FF2B5EF4-FFF2-40B4-BE49-F238E27FC236}">
                <a16:creationId xmlns:a16="http://schemas.microsoft.com/office/drawing/2014/main" id="{AD7A5315-9812-5D46-1CE6-6B65CD7CD095}"/>
              </a:ext>
            </a:extLst>
          </p:cNvPr>
          <p:cNvSpPr>
            <a:spLocks noGrp="1"/>
          </p:cNvSpPr>
          <p:nvPr>
            <p:ph type="sldNum" sz="quarter" idx="12"/>
          </p:nvPr>
        </p:nvSpPr>
        <p:spPr/>
        <p:txBody>
          <a:bodyPr/>
          <a:lstStyle/>
          <a:p>
            <a:fld id="{7D5BE7BB-FFFC-4434-940F-1F5BAAD09F3B}" type="slidenum">
              <a:rPr lang="en-IN" smtClean="0"/>
              <a:t>2</a:t>
            </a:fld>
            <a:endParaRPr lang="en-IN"/>
          </a:p>
        </p:txBody>
      </p:sp>
    </p:spTree>
    <p:extLst>
      <p:ext uri="{BB962C8B-B14F-4D97-AF65-F5344CB8AC3E}">
        <p14:creationId xmlns:p14="http://schemas.microsoft.com/office/powerpoint/2010/main" val="254673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7BD5B32-7A7C-2830-9DD4-4C38A7F2607D}"/>
              </a:ext>
            </a:extLst>
          </p:cNvPr>
          <p:cNvGrpSpPr/>
          <p:nvPr/>
        </p:nvGrpSpPr>
        <p:grpSpPr>
          <a:xfrm>
            <a:off x="514237" y="744547"/>
            <a:ext cx="11392013" cy="5441362"/>
            <a:chOff x="514237" y="744547"/>
            <a:chExt cx="11597080" cy="5441362"/>
          </a:xfrm>
          <a:effectLst>
            <a:reflection endPos="0" dist="50800" dir="5400000" sy="-100000" algn="bl" rotWithShape="0"/>
          </a:effectLst>
        </p:grpSpPr>
        <p:grpSp>
          <p:nvGrpSpPr>
            <p:cNvPr id="53" name="Group 52">
              <a:extLst>
                <a:ext uri="{FF2B5EF4-FFF2-40B4-BE49-F238E27FC236}">
                  <a16:creationId xmlns:a16="http://schemas.microsoft.com/office/drawing/2014/main" id="{15E1DCE6-ABB4-6A15-13DD-BCD627E939D2}"/>
                </a:ext>
              </a:extLst>
            </p:cNvPr>
            <p:cNvGrpSpPr/>
            <p:nvPr/>
          </p:nvGrpSpPr>
          <p:grpSpPr>
            <a:xfrm>
              <a:off x="927861" y="921971"/>
              <a:ext cx="11183456" cy="4797566"/>
              <a:chOff x="2241175" y="268675"/>
              <a:chExt cx="8748325" cy="6055248"/>
            </a:xfrm>
          </p:grpSpPr>
          <p:sp>
            <p:nvSpPr>
              <p:cNvPr id="63" name="Rectangle 62">
                <a:extLst>
                  <a:ext uri="{FF2B5EF4-FFF2-40B4-BE49-F238E27FC236}">
                    <a16:creationId xmlns:a16="http://schemas.microsoft.com/office/drawing/2014/main" id="{1F042394-5A02-A14D-1CCC-13E1EB71780E}"/>
                  </a:ext>
                </a:extLst>
              </p:cNvPr>
              <p:cNvSpPr/>
              <p:nvPr/>
            </p:nvSpPr>
            <p:spPr>
              <a:xfrm>
                <a:off x="4496914" y="2919968"/>
                <a:ext cx="770965" cy="53788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4" name="Oval 63">
                <a:extLst>
                  <a:ext uri="{FF2B5EF4-FFF2-40B4-BE49-F238E27FC236}">
                    <a16:creationId xmlns:a16="http://schemas.microsoft.com/office/drawing/2014/main" id="{44651391-2710-D0C5-3DC8-D4205567141A}"/>
                  </a:ext>
                </a:extLst>
              </p:cNvPr>
              <p:cNvSpPr/>
              <p:nvPr/>
            </p:nvSpPr>
            <p:spPr>
              <a:xfrm>
                <a:off x="2702858" y="4881011"/>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Oval 64">
                <a:extLst>
                  <a:ext uri="{FF2B5EF4-FFF2-40B4-BE49-F238E27FC236}">
                    <a16:creationId xmlns:a16="http://schemas.microsoft.com/office/drawing/2014/main" id="{5BF92CD6-0115-B101-9814-9008D6811CFB}"/>
                  </a:ext>
                </a:extLst>
              </p:cNvPr>
              <p:cNvSpPr/>
              <p:nvPr/>
            </p:nvSpPr>
            <p:spPr>
              <a:xfrm>
                <a:off x="2803711" y="3603544"/>
                <a:ext cx="206188" cy="224117"/>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66" name="Oval 65">
                <a:extLst>
                  <a:ext uri="{FF2B5EF4-FFF2-40B4-BE49-F238E27FC236}">
                    <a16:creationId xmlns:a16="http://schemas.microsoft.com/office/drawing/2014/main" id="{F77A5C1F-84E7-C76F-8D0A-838B43D51971}"/>
                  </a:ext>
                </a:extLst>
              </p:cNvPr>
              <p:cNvSpPr/>
              <p:nvPr/>
            </p:nvSpPr>
            <p:spPr>
              <a:xfrm>
                <a:off x="7082120" y="1003780"/>
                <a:ext cx="206188" cy="224117"/>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67" name="Oval 66">
                <a:extLst>
                  <a:ext uri="{FF2B5EF4-FFF2-40B4-BE49-F238E27FC236}">
                    <a16:creationId xmlns:a16="http://schemas.microsoft.com/office/drawing/2014/main" id="{1A97E2B1-EA54-2792-C159-763F69FD5306}"/>
                  </a:ext>
                </a:extLst>
              </p:cNvPr>
              <p:cNvSpPr/>
              <p:nvPr/>
            </p:nvSpPr>
            <p:spPr>
              <a:xfrm>
                <a:off x="4473386" y="5318037"/>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68" name="Oval 67">
                <a:extLst>
                  <a:ext uri="{FF2B5EF4-FFF2-40B4-BE49-F238E27FC236}">
                    <a16:creationId xmlns:a16="http://schemas.microsoft.com/office/drawing/2014/main" id="{4F779F0F-8689-0322-E28D-17B18923A2A0}"/>
                  </a:ext>
                </a:extLst>
              </p:cNvPr>
              <p:cNvSpPr/>
              <p:nvPr/>
            </p:nvSpPr>
            <p:spPr>
              <a:xfrm>
                <a:off x="7096693" y="3946440"/>
                <a:ext cx="206188" cy="224117"/>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69" name="Oval 68">
                <a:extLst>
                  <a:ext uri="{FF2B5EF4-FFF2-40B4-BE49-F238E27FC236}">
                    <a16:creationId xmlns:a16="http://schemas.microsoft.com/office/drawing/2014/main" id="{95A4DCE9-DD64-6907-7F8E-B6ACF9B461E1}"/>
                  </a:ext>
                </a:extLst>
              </p:cNvPr>
              <p:cNvSpPr/>
              <p:nvPr/>
            </p:nvSpPr>
            <p:spPr>
              <a:xfrm>
                <a:off x="3964639" y="4708437"/>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70" name="Oval 69">
                <a:extLst>
                  <a:ext uri="{FF2B5EF4-FFF2-40B4-BE49-F238E27FC236}">
                    <a16:creationId xmlns:a16="http://schemas.microsoft.com/office/drawing/2014/main" id="{2327332D-A484-E5E6-142A-894830EB3034}"/>
                  </a:ext>
                </a:extLst>
              </p:cNvPr>
              <p:cNvSpPr/>
              <p:nvPr/>
            </p:nvSpPr>
            <p:spPr>
              <a:xfrm>
                <a:off x="3101786" y="1075501"/>
                <a:ext cx="206188" cy="224117"/>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71" name="Oval 70">
                <a:extLst>
                  <a:ext uri="{FF2B5EF4-FFF2-40B4-BE49-F238E27FC236}">
                    <a16:creationId xmlns:a16="http://schemas.microsoft.com/office/drawing/2014/main" id="{CD21A1AA-EE98-359D-4E01-BAD2D29E2AE0}"/>
                  </a:ext>
                </a:extLst>
              </p:cNvPr>
              <p:cNvSpPr/>
              <p:nvPr/>
            </p:nvSpPr>
            <p:spPr>
              <a:xfrm>
                <a:off x="2241175" y="349358"/>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2" name="Oval 71">
                <a:extLst>
                  <a:ext uri="{FF2B5EF4-FFF2-40B4-BE49-F238E27FC236}">
                    <a16:creationId xmlns:a16="http://schemas.microsoft.com/office/drawing/2014/main" id="{F1634D17-D440-8538-70B0-FB1910FA3FD7}"/>
                  </a:ext>
                </a:extLst>
              </p:cNvPr>
              <p:cNvSpPr/>
              <p:nvPr/>
            </p:nvSpPr>
            <p:spPr>
              <a:xfrm>
                <a:off x="4121522" y="48214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10537D7D-2ABB-A42F-F489-F31D8D4FB841}"/>
                  </a:ext>
                </a:extLst>
              </p:cNvPr>
              <p:cNvSpPr/>
              <p:nvPr/>
            </p:nvSpPr>
            <p:spPr>
              <a:xfrm>
                <a:off x="3112993" y="268675"/>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4" name="Oval 73">
                <a:extLst>
                  <a:ext uri="{FF2B5EF4-FFF2-40B4-BE49-F238E27FC236}">
                    <a16:creationId xmlns:a16="http://schemas.microsoft.com/office/drawing/2014/main" id="{97B4D02C-0EF7-E573-B55D-4AFFD99FCEB2}"/>
                  </a:ext>
                </a:extLst>
              </p:cNvPr>
              <p:cNvSpPr/>
              <p:nvPr/>
            </p:nvSpPr>
            <p:spPr>
              <a:xfrm>
                <a:off x="5065058" y="779663"/>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5" name="Oval 74">
                <a:extLst>
                  <a:ext uri="{FF2B5EF4-FFF2-40B4-BE49-F238E27FC236}">
                    <a16:creationId xmlns:a16="http://schemas.microsoft.com/office/drawing/2014/main" id="{B1A67AA5-1BCC-22E4-38AC-25EDE1438552}"/>
                  </a:ext>
                </a:extLst>
              </p:cNvPr>
              <p:cNvSpPr/>
              <p:nvPr/>
            </p:nvSpPr>
            <p:spPr>
              <a:xfrm>
                <a:off x="7467603" y="2581571"/>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6" name="Oval 75">
                <a:extLst>
                  <a:ext uri="{FF2B5EF4-FFF2-40B4-BE49-F238E27FC236}">
                    <a16:creationId xmlns:a16="http://schemas.microsoft.com/office/drawing/2014/main" id="{4C6C25F0-3487-2EF6-E778-64C14766420C}"/>
                  </a:ext>
                </a:extLst>
              </p:cNvPr>
              <p:cNvSpPr/>
              <p:nvPr/>
            </p:nvSpPr>
            <p:spPr>
              <a:xfrm>
                <a:off x="6156512" y="1552864"/>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7" name="Oval 76">
                <a:extLst>
                  <a:ext uri="{FF2B5EF4-FFF2-40B4-BE49-F238E27FC236}">
                    <a16:creationId xmlns:a16="http://schemas.microsoft.com/office/drawing/2014/main" id="{213947DE-AEED-AFD5-4709-A161BB414756}"/>
                  </a:ext>
                </a:extLst>
              </p:cNvPr>
              <p:cNvSpPr/>
              <p:nvPr/>
            </p:nvSpPr>
            <p:spPr>
              <a:xfrm>
                <a:off x="4121522" y="1102390"/>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8" name="Oval 77">
                <a:extLst>
                  <a:ext uri="{FF2B5EF4-FFF2-40B4-BE49-F238E27FC236}">
                    <a16:creationId xmlns:a16="http://schemas.microsoft.com/office/drawing/2014/main" id="{F7FA7DA7-B2D2-BA8E-85FB-BA6CA2118F5B}"/>
                  </a:ext>
                </a:extLst>
              </p:cNvPr>
              <p:cNvSpPr/>
              <p:nvPr/>
            </p:nvSpPr>
            <p:spPr>
              <a:xfrm>
                <a:off x="5267879" y="1330989"/>
                <a:ext cx="206188" cy="224117"/>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79" name="Oval 78">
                <a:extLst>
                  <a:ext uri="{FF2B5EF4-FFF2-40B4-BE49-F238E27FC236}">
                    <a16:creationId xmlns:a16="http://schemas.microsoft.com/office/drawing/2014/main" id="{2BBB9B03-31AF-35AD-2C86-4762512DFB37}"/>
                  </a:ext>
                </a:extLst>
              </p:cNvPr>
              <p:cNvSpPr/>
              <p:nvPr/>
            </p:nvSpPr>
            <p:spPr>
              <a:xfrm>
                <a:off x="4734482" y="1889037"/>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0" name="Oval 79">
                <a:extLst>
                  <a:ext uri="{FF2B5EF4-FFF2-40B4-BE49-F238E27FC236}">
                    <a16:creationId xmlns:a16="http://schemas.microsoft.com/office/drawing/2014/main" id="{363003E2-9559-DC79-A8E1-9535822C4992}"/>
                  </a:ext>
                </a:extLst>
              </p:cNvPr>
              <p:cNvSpPr/>
              <p:nvPr/>
            </p:nvSpPr>
            <p:spPr>
              <a:xfrm>
                <a:off x="5679139" y="2173660"/>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81" name="Oval 80">
                <a:extLst>
                  <a:ext uri="{FF2B5EF4-FFF2-40B4-BE49-F238E27FC236}">
                    <a16:creationId xmlns:a16="http://schemas.microsoft.com/office/drawing/2014/main" id="{92BF59F5-4024-19D6-608B-6A352E9CA011}"/>
                  </a:ext>
                </a:extLst>
              </p:cNvPr>
              <p:cNvSpPr/>
              <p:nvPr/>
            </p:nvSpPr>
            <p:spPr>
              <a:xfrm>
                <a:off x="3216087" y="1803315"/>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2" name="Oval 81">
                <a:extLst>
                  <a:ext uri="{FF2B5EF4-FFF2-40B4-BE49-F238E27FC236}">
                    <a16:creationId xmlns:a16="http://schemas.microsoft.com/office/drawing/2014/main" id="{6A9B3470-279D-69D4-4716-CA8C81C71D4D}"/>
                  </a:ext>
                </a:extLst>
              </p:cNvPr>
              <p:cNvSpPr/>
              <p:nvPr/>
            </p:nvSpPr>
            <p:spPr>
              <a:xfrm>
                <a:off x="5621991" y="4723574"/>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3" name="Oval 82">
                <a:extLst>
                  <a:ext uri="{FF2B5EF4-FFF2-40B4-BE49-F238E27FC236}">
                    <a16:creationId xmlns:a16="http://schemas.microsoft.com/office/drawing/2014/main" id="{82AE1BE1-B918-D7B1-0912-6097DAFD0FFF}"/>
                  </a:ext>
                </a:extLst>
              </p:cNvPr>
              <p:cNvSpPr/>
              <p:nvPr/>
            </p:nvSpPr>
            <p:spPr>
              <a:xfrm>
                <a:off x="6186767" y="4929762"/>
                <a:ext cx="206188" cy="224117"/>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84" name="Oval 83">
                <a:extLst>
                  <a:ext uri="{FF2B5EF4-FFF2-40B4-BE49-F238E27FC236}">
                    <a16:creationId xmlns:a16="http://schemas.microsoft.com/office/drawing/2014/main" id="{A9167337-10FC-7F91-265E-FA201A69DE6B}"/>
                  </a:ext>
                </a:extLst>
              </p:cNvPr>
              <p:cNvSpPr/>
              <p:nvPr/>
            </p:nvSpPr>
            <p:spPr>
              <a:xfrm>
                <a:off x="3334871" y="4708437"/>
                <a:ext cx="206188" cy="224117"/>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85" name="Oval 84">
                <a:extLst>
                  <a:ext uri="{FF2B5EF4-FFF2-40B4-BE49-F238E27FC236}">
                    <a16:creationId xmlns:a16="http://schemas.microsoft.com/office/drawing/2014/main" id="{8FCC663E-D3FC-40DC-6D7C-A440BD1EEB06}"/>
                  </a:ext>
                </a:extLst>
              </p:cNvPr>
              <p:cNvSpPr/>
              <p:nvPr/>
            </p:nvSpPr>
            <p:spPr>
              <a:xfrm>
                <a:off x="2260221" y="3946440"/>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6" name="Oval 85">
                <a:extLst>
                  <a:ext uri="{FF2B5EF4-FFF2-40B4-BE49-F238E27FC236}">
                    <a16:creationId xmlns:a16="http://schemas.microsoft.com/office/drawing/2014/main" id="{4B76DBD5-4384-7678-C00E-F39E2BA2EBE4}"/>
                  </a:ext>
                </a:extLst>
              </p:cNvPr>
              <p:cNvSpPr/>
              <p:nvPr/>
            </p:nvSpPr>
            <p:spPr>
              <a:xfrm>
                <a:off x="4500282" y="4287098"/>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87" name="Oval 86">
                <a:extLst>
                  <a:ext uri="{FF2B5EF4-FFF2-40B4-BE49-F238E27FC236}">
                    <a16:creationId xmlns:a16="http://schemas.microsoft.com/office/drawing/2014/main" id="{D74CB3B2-C538-1DFD-A371-3938320BE950}"/>
                  </a:ext>
                </a:extLst>
              </p:cNvPr>
              <p:cNvSpPr/>
              <p:nvPr/>
            </p:nvSpPr>
            <p:spPr>
              <a:xfrm>
                <a:off x="7633445" y="439915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8" name="Oval 87">
                <a:extLst>
                  <a:ext uri="{FF2B5EF4-FFF2-40B4-BE49-F238E27FC236}">
                    <a16:creationId xmlns:a16="http://schemas.microsoft.com/office/drawing/2014/main" id="{F97F6F9C-5E12-E0CA-4EDD-702F3C21358A}"/>
                  </a:ext>
                </a:extLst>
              </p:cNvPr>
              <p:cNvSpPr/>
              <p:nvPr/>
            </p:nvSpPr>
            <p:spPr>
              <a:xfrm>
                <a:off x="6676461" y="1694065"/>
                <a:ext cx="206188" cy="224117"/>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89" name="Oval 88">
                <a:extLst>
                  <a:ext uri="{FF2B5EF4-FFF2-40B4-BE49-F238E27FC236}">
                    <a16:creationId xmlns:a16="http://schemas.microsoft.com/office/drawing/2014/main" id="{3C55BEA6-443E-13E3-C2CC-A65C5A06E6F4}"/>
                  </a:ext>
                </a:extLst>
              </p:cNvPr>
              <p:cNvSpPr/>
              <p:nvPr/>
            </p:nvSpPr>
            <p:spPr>
              <a:xfrm>
                <a:off x="3115233" y="5672143"/>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0" name="Oval 89">
                <a:extLst>
                  <a:ext uri="{FF2B5EF4-FFF2-40B4-BE49-F238E27FC236}">
                    <a16:creationId xmlns:a16="http://schemas.microsoft.com/office/drawing/2014/main" id="{C24EAECE-9F3E-58B3-0660-DBE15F737CD3}"/>
                  </a:ext>
                </a:extLst>
              </p:cNvPr>
              <p:cNvSpPr/>
              <p:nvPr/>
            </p:nvSpPr>
            <p:spPr>
              <a:xfrm>
                <a:off x="2321858" y="828973"/>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1" name="Oval 90">
                <a:extLst>
                  <a:ext uri="{FF2B5EF4-FFF2-40B4-BE49-F238E27FC236}">
                    <a16:creationId xmlns:a16="http://schemas.microsoft.com/office/drawing/2014/main" id="{AD4550C1-FCCB-E920-BAD9-7664A0AD4D41}"/>
                  </a:ext>
                </a:extLst>
              </p:cNvPr>
              <p:cNvSpPr/>
              <p:nvPr/>
            </p:nvSpPr>
            <p:spPr>
              <a:xfrm>
                <a:off x="2459688" y="158200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92" name="Oval 91">
                <a:extLst>
                  <a:ext uri="{FF2B5EF4-FFF2-40B4-BE49-F238E27FC236}">
                    <a16:creationId xmlns:a16="http://schemas.microsoft.com/office/drawing/2014/main" id="{B837540B-E958-4515-51AE-F080C2FD9E24}"/>
                  </a:ext>
                </a:extLst>
              </p:cNvPr>
              <p:cNvSpPr/>
              <p:nvPr/>
            </p:nvSpPr>
            <p:spPr>
              <a:xfrm>
                <a:off x="2407020" y="346907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93" name="Oval 92">
                <a:extLst>
                  <a:ext uri="{FF2B5EF4-FFF2-40B4-BE49-F238E27FC236}">
                    <a16:creationId xmlns:a16="http://schemas.microsoft.com/office/drawing/2014/main" id="{139966B1-66A7-FE64-B7B9-46BFD8F7DCA2}"/>
                  </a:ext>
                </a:extLst>
              </p:cNvPr>
              <p:cNvSpPr/>
              <p:nvPr/>
            </p:nvSpPr>
            <p:spPr>
              <a:xfrm>
                <a:off x="6450103" y="2621913"/>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4" name="Oval 93">
                <a:extLst>
                  <a:ext uri="{FF2B5EF4-FFF2-40B4-BE49-F238E27FC236}">
                    <a16:creationId xmlns:a16="http://schemas.microsoft.com/office/drawing/2014/main" id="{48906EE8-31DD-8A0B-210E-63011EB78C27}"/>
                  </a:ext>
                </a:extLst>
              </p:cNvPr>
              <p:cNvSpPr/>
              <p:nvPr/>
            </p:nvSpPr>
            <p:spPr>
              <a:xfrm>
                <a:off x="7261415" y="3191163"/>
                <a:ext cx="206188" cy="224117"/>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95" name="Oval 94">
                <a:extLst>
                  <a:ext uri="{FF2B5EF4-FFF2-40B4-BE49-F238E27FC236}">
                    <a16:creationId xmlns:a16="http://schemas.microsoft.com/office/drawing/2014/main" id="{96BD5E68-A2EF-C977-2A57-3AB4099328B5}"/>
                  </a:ext>
                </a:extLst>
              </p:cNvPr>
              <p:cNvSpPr/>
              <p:nvPr/>
            </p:nvSpPr>
            <p:spPr>
              <a:xfrm>
                <a:off x="6196852" y="943265"/>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6" name="Oval 95">
                <a:extLst>
                  <a:ext uri="{FF2B5EF4-FFF2-40B4-BE49-F238E27FC236}">
                    <a16:creationId xmlns:a16="http://schemas.microsoft.com/office/drawing/2014/main" id="{6E502775-EB75-264F-224B-7BE1551CB91D}"/>
                  </a:ext>
                </a:extLst>
              </p:cNvPr>
              <p:cNvSpPr/>
              <p:nvPr/>
            </p:nvSpPr>
            <p:spPr>
              <a:xfrm>
                <a:off x="7292788" y="2090487"/>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97" name="Oval 96">
                <a:extLst>
                  <a:ext uri="{FF2B5EF4-FFF2-40B4-BE49-F238E27FC236}">
                    <a16:creationId xmlns:a16="http://schemas.microsoft.com/office/drawing/2014/main" id="{4B55540C-AFBD-BB50-0534-8FA9DA5A4774}"/>
                  </a:ext>
                </a:extLst>
              </p:cNvPr>
              <p:cNvSpPr/>
              <p:nvPr/>
            </p:nvSpPr>
            <p:spPr>
              <a:xfrm>
                <a:off x="5990664" y="2565878"/>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98" name="Oval 97">
                <a:extLst>
                  <a:ext uri="{FF2B5EF4-FFF2-40B4-BE49-F238E27FC236}">
                    <a16:creationId xmlns:a16="http://schemas.microsoft.com/office/drawing/2014/main" id="{FE94D8D4-0583-5F56-391E-FC28E9D0D2B2}"/>
                  </a:ext>
                </a:extLst>
              </p:cNvPr>
              <p:cNvSpPr/>
              <p:nvPr/>
            </p:nvSpPr>
            <p:spPr>
              <a:xfrm>
                <a:off x="2528046" y="282279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99" name="Oval 98">
                <a:extLst>
                  <a:ext uri="{FF2B5EF4-FFF2-40B4-BE49-F238E27FC236}">
                    <a16:creationId xmlns:a16="http://schemas.microsoft.com/office/drawing/2014/main" id="{12B988B6-663C-91BB-1A8C-C57EF8CC7384}"/>
                  </a:ext>
                </a:extLst>
              </p:cNvPr>
              <p:cNvSpPr/>
              <p:nvPr/>
            </p:nvSpPr>
            <p:spPr>
              <a:xfrm>
                <a:off x="6838952" y="5207671"/>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0" name="Oval 99">
                <a:extLst>
                  <a:ext uri="{FF2B5EF4-FFF2-40B4-BE49-F238E27FC236}">
                    <a16:creationId xmlns:a16="http://schemas.microsoft.com/office/drawing/2014/main" id="{1630857F-6E60-7F6B-BFE1-2840DE1D802C}"/>
                  </a:ext>
                </a:extLst>
              </p:cNvPr>
              <p:cNvSpPr/>
              <p:nvPr/>
            </p:nvSpPr>
            <p:spPr>
              <a:xfrm>
                <a:off x="7163921" y="5691764"/>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1" name="Oval 100">
                <a:extLst>
                  <a:ext uri="{FF2B5EF4-FFF2-40B4-BE49-F238E27FC236}">
                    <a16:creationId xmlns:a16="http://schemas.microsoft.com/office/drawing/2014/main" id="{C92DC964-AAA9-0C63-A84C-7772A870B20A}"/>
                  </a:ext>
                </a:extLst>
              </p:cNvPr>
              <p:cNvSpPr/>
              <p:nvPr/>
            </p:nvSpPr>
            <p:spPr>
              <a:xfrm>
                <a:off x="5830422" y="557970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2" name="Oval 101">
                <a:extLst>
                  <a:ext uri="{FF2B5EF4-FFF2-40B4-BE49-F238E27FC236}">
                    <a16:creationId xmlns:a16="http://schemas.microsoft.com/office/drawing/2014/main" id="{F3125567-74F6-30FF-2BED-D540891B59E0}"/>
                  </a:ext>
                </a:extLst>
              </p:cNvPr>
              <p:cNvSpPr/>
              <p:nvPr/>
            </p:nvSpPr>
            <p:spPr>
              <a:xfrm>
                <a:off x="6492688" y="5718655"/>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3" name="TextBox 102">
                <a:extLst>
                  <a:ext uri="{FF2B5EF4-FFF2-40B4-BE49-F238E27FC236}">
                    <a16:creationId xmlns:a16="http://schemas.microsoft.com/office/drawing/2014/main" id="{0A04D9C2-7BCE-957D-F859-26B7D45378CB}"/>
                  </a:ext>
                </a:extLst>
              </p:cNvPr>
              <p:cNvSpPr txBox="1"/>
              <p:nvPr/>
            </p:nvSpPr>
            <p:spPr>
              <a:xfrm>
                <a:off x="9000565" y="4881011"/>
                <a:ext cx="1855694" cy="1201277"/>
              </a:xfrm>
              <a:prstGeom prst="rect">
                <a:avLst/>
              </a:prstGeom>
              <a:noFill/>
            </p:spPr>
            <p:txBody>
              <a:bodyPr wrap="square" rtlCol="0">
                <a:spAutoFit/>
              </a:bodyPr>
              <a:lstStyle/>
              <a:p>
                <a:endParaRPr lang="en-IN" dirty="0"/>
              </a:p>
            </p:txBody>
          </p:sp>
          <p:sp>
            <p:nvSpPr>
              <p:cNvPr id="104" name="Rectangle 103">
                <a:extLst>
                  <a:ext uri="{FF2B5EF4-FFF2-40B4-BE49-F238E27FC236}">
                    <a16:creationId xmlns:a16="http://schemas.microsoft.com/office/drawing/2014/main" id="{4E05E031-0D1A-3F7B-382B-FD4BCB0E3AF8}"/>
                  </a:ext>
                </a:extLst>
              </p:cNvPr>
              <p:cNvSpPr/>
              <p:nvPr/>
            </p:nvSpPr>
            <p:spPr>
              <a:xfrm>
                <a:off x="8742238" y="3303221"/>
                <a:ext cx="2247262" cy="302070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05" name="Oval 104">
                <a:extLst>
                  <a:ext uri="{FF2B5EF4-FFF2-40B4-BE49-F238E27FC236}">
                    <a16:creationId xmlns:a16="http://schemas.microsoft.com/office/drawing/2014/main" id="{0745478B-18D9-E332-C697-0A358C02DB01}"/>
                  </a:ext>
                </a:extLst>
              </p:cNvPr>
              <p:cNvSpPr/>
              <p:nvPr/>
            </p:nvSpPr>
            <p:spPr>
              <a:xfrm>
                <a:off x="8995521" y="4367700"/>
                <a:ext cx="206188" cy="224117"/>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06" name="Oval 105">
                <a:extLst>
                  <a:ext uri="{FF2B5EF4-FFF2-40B4-BE49-F238E27FC236}">
                    <a16:creationId xmlns:a16="http://schemas.microsoft.com/office/drawing/2014/main" id="{A4E57C6D-D874-170C-FDCB-16E042006FFC}"/>
                  </a:ext>
                </a:extLst>
              </p:cNvPr>
              <p:cNvSpPr/>
              <p:nvPr/>
            </p:nvSpPr>
            <p:spPr>
              <a:xfrm>
                <a:off x="8992079" y="4911533"/>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07" name="TextBox 106">
                <a:extLst>
                  <a:ext uri="{FF2B5EF4-FFF2-40B4-BE49-F238E27FC236}">
                    <a16:creationId xmlns:a16="http://schemas.microsoft.com/office/drawing/2014/main" id="{3C57338F-B847-9148-EF84-F66D2A9D9535}"/>
                  </a:ext>
                </a:extLst>
              </p:cNvPr>
              <p:cNvSpPr txBox="1"/>
              <p:nvPr/>
            </p:nvSpPr>
            <p:spPr>
              <a:xfrm>
                <a:off x="9316569" y="4235534"/>
                <a:ext cx="1539690" cy="466152"/>
              </a:xfrm>
              <a:prstGeom prst="rect">
                <a:avLst/>
              </a:prstGeom>
              <a:noFill/>
            </p:spPr>
            <p:txBody>
              <a:bodyPr wrap="square" rtlCol="0">
                <a:spAutoFit/>
              </a:bodyPr>
              <a:lstStyle/>
              <a:p>
                <a:r>
                  <a:rPr lang="en-IN" dirty="0"/>
                  <a:t>Focal point</a:t>
                </a:r>
              </a:p>
            </p:txBody>
          </p:sp>
          <p:sp>
            <p:nvSpPr>
              <p:cNvPr id="108" name="TextBox 107">
                <a:extLst>
                  <a:ext uri="{FF2B5EF4-FFF2-40B4-BE49-F238E27FC236}">
                    <a16:creationId xmlns:a16="http://schemas.microsoft.com/office/drawing/2014/main" id="{4A079AB2-84EF-5E28-BA00-14DC0319A69E}"/>
                  </a:ext>
                </a:extLst>
              </p:cNvPr>
              <p:cNvSpPr txBox="1"/>
              <p:nvPr/>
            </p:nvSpPr>
            <p:spPr>
              <a:xfrm>
                <a:off x="9201710" y="4750099"/>
                <a:ext cx="1787790" cy="466152"/>
              </a:xfrm>
              <a:prstGeom prst="rect">
                <a:avLst/>
              </a:prstGeom>
              <a:noFill/>
            </p:spPr>
            <p:txBody>
              <a:bodyPr wrap="square" rtlCol="0">
                <a:spAutoFit/>
              </a:bodyPr>
              <a:lstStyle/>
              <a:p>
                <a:r>
                  <a:rPr lang="en-IN" dirty="0"/>
                  <a:t>  Drone Delivery point</a:t>
                </a:r>
              </a:p>
            </p:txBody>
          </p:sp>
          <p:sp>
            <p:nvSpPr>
              <p:cNvPr id="109" name="Rectangle 108">
                <a:extLst>
                  <a:ext uri="{FF2B5EF4-FFF2-40B4-BE49-F238E27FC236}">
                    <a16:creationId xmlns:a16="http://schemas.microsoft.com/office/drawing/2014/main" id="{E9C61691-FB40-F2D8-40A3-B751F5458893}"/>
                  </a:ext>
                </a:extLst>
              </p:cNvPr>
              <p:cNvSpPr/>
              <p:nvPr/>
            </p:nvSpPr>
            <p:spPr>
              <a:xfrm>
                <a:off x="8937811" y="3484823"/>
                <a:ext cx="489703" cy="41673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10" name="TextBox 109">
                <a:extLst>
                  <a:ext uri="{FF2B5EF4-FFF2-40B4-BE49-F238E27FC236}">
                    <a16:creationId xmlns:a16="http://schemas.microsoft.com/office/drawing/2014/main" id="{ADECDA00-DFEA-6A09-907A-1BEED949AD8B}"/>
                  </a:ext>
                </a:extLst>
              </p:cNvPr>
              <p:cNvSpPr txBox="1"/>
              <p:nvPr/>
            </p:nvSpPr>
            <p:spPr>
              <a:xfrm>
                <a:off x="9478497" y="3491828"/>
                <a:ext cx="1234891" cy="369332"/>
              </a:xfrm>
              <a:prstGeom prst="rect">
                <a:avLst/>
              </a:prstGeom>
              <a:noFill/>
            </p:spPr>
            <p:txBody>
              <a:bodyPr wrap="square" rtlCol="0">
                <a:spAutoFit/>
              </a:bodyPr>
              <a:lstStyle/>
              <a:p>
                <a:r>
                  <a:rPr lang="en-IN" dirty="0"/>
                  <a:t>Depot</a:t>
                </a:r>
              </a:p>
            </p:txBody>
          </p:sp>
          <p:sp>
            <p:nvSpPr>
              <p:cNvPr id="111" name="Oval 110">
                <a:extLst>
                  <a:ext uri="{FF2B5EF4-FFF2-40B4-BE49-F238E27FC236}">
                    <a16:creationId xmlns:a16="http://schemas.microsoft.com/office/drawing/2014/main" id="{0DB071D6-EB7D-67F5-C334-159A2593EED3}"/>
                  </a:ext>
                </a:extLst>
              </p:cNvPr>
              <p:cNvSpPr/>
              <p:nvPr/>
            </p:nvSpPr>
            <p:spPr>
              <a:xfrm>
                <a:off x="7050738" y="4549582"/>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gr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54" name="Ink 53">
                  <a:extLst>
                    <a:ext uri="{FF2B5EF4-FFF2-40B4-BE49-F238E27FC236}">
                      <a16:creationId xmlns:a16="http://schemas.microsoft.com/office/drawing/2014/main" id="{A11A4DD0-872A-95C6-A990-DD5A79AF80AB}"/>
                    </a:ext>
                  </a:extLst>
                </p14:cNvPr>
                <p14:cNvContentPartPr/>
                <p14:nvPr/>
              </p14:nvContentPartPr>
              <p14:xfrm>
                <a:off x="3369065" y="744547"/>
                <a:ext cx="460" cy="285"/>
              </p14:xfrm>
            </p:contentPart>
          </mc:Choice>
          <mc:Fallback xmlns="">
            <p:pic>
              <p:nvPicPr>
                <p:cNvPr id="54" name="Ink 53">
                  <a:extLst>
                    <a:ext uri="{FF2B5EF4-FFF2-40B4-BE49-F238E27FC236}">
                      <a16:creationId xmlns:a16="http://schemas.microsoft.com/office/drawing/2014/main" id="{A11A4DD0-872A-95C6-A990-DD5A79AF80AB}"/>
                    </a:ext>
                  </a:extLst>
                </p:cNvPr>
                <p:cNvPicPr/>
                <p:nvPr/>
              </p:nvPicPr>
              <p:blipFill>
                <a:blip r:embed="rId3"/>
                <a:stretch>
                  <a:fillRect/>
                </a:stretch>
              </p:blipFill>
              <p:spPr>
                <a:xfrm>
                  <a:off x="3346065" y="659047"/>
                  <a:ext cx="46000" cy="171000"/>
                </a:xfrm>
                <a:prstGeom prst="rect">
                  <a:avLst/>
                </a:prstGeom>
              </p:spPr>
            </p:pic>
          </mc:Fallback>
        </mc:AlternateContent>
        <p:sp>
          <p:nvSpPr>
            <p:cNvPr id="55" name="Oval 54">
              <a:extLst>
                <a:ext uri="{FF2B5EF4-FFF2-40B4-BE49-F238E27FC236}">
                  <a16:creationId xmlns:a16="http://schemas.microsoft.com/office/drawing/2014/main" id="{3A681A80-D5B9-0CB6-0C33-78897145380F}"/>
                </a:ext>
              </a:extLst>
            </p:cNvPr>
            <p:cNvSpPr/>
            <p:nvPr/>
          </p:nvSpPr>
          <p:spPr>
            <a:xfrm>
              <a:off x="1360487" y="3897970"/>
              <a:ext cx="263581" cy="177568"/>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56" name="Cloud 55">
              <a:extLst>
                <a:ext uri="{FF2B5EF4-FFF2-40B4-BE49-F238E27FC236}">
                  <a16:creationId xmlns:a16="http://schemas.microsoft.com/office/drawing/2014/main" id="{E55CA885-E6A3-EB93-D494-AF75711FA7F6}"/>
                </a:ext>
              </a:extLst>
            </p:cNvPr>
            <p:cNvSpPr/>
            <p:nvPr/>
          </p:nvSpPr>
          <p:spPr>
            <a:xfrm>
              <a:off x="514237" y="860534"/>
              <a:ext cx="2458177" cy="1564708"/>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57" name="Cloud 56">
              <a:extLst>
                <a:ext uri="{FF2B5EF4-FFF2-40B4-BE49-F238E27FC236}">
                  <a16:creationId xmlns:a16="http://schemas.microsoft.com/office/drawing/2014/main" id="{AB0327BA-B971-F8B4-5EB4-F2D9D77FA6BA}"/>
                </a:ext>
              </a:extLst>
            </p:cNvPr>
            <p:cNvSpPr/>
            <p:nvPr/>
          </p:nvSpPr>
          <p:spPr>
            <a:xfrm>
              <a:off x="2923711" y="937229"/>
              <a:ext cx="2996805" cy="1485812"/>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8" name="Cloud 57">
              <a:extLst>
                <a:ext uri="{FF2B5EF4-FFF2-40B4-BE49-F238E27FC236}">
                  <a16:creationId xmlns:a16="http://schemas.microsoft.com/office/drawing/2014/main" id="{70120B59-2AF6-E5D4-9238-543FC0B9A483}"/>
                </a:ext>
              </a:extLst>
            </p:cNvPr>
            <p:cNvSpPr/>
            <p:nvPr/>
          </p:nvSpPr>
          <p:spPr>
            <a:xfrm>
              <a:off x="5264060" y="1342763"/>
              <a:ext cx="1926739" cy="2049821"/>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9" name="Cloud 58">
              <a:extLst>
                <a:ext uri="{FF2B5EF4-FFF2-40B4-BE49-F238E27FC236}">
                  <a16:creationId xmlns:a16="http://schemas.microsoft.com/office/drawing/2014/main" id="{5E9F7E0B-0389-DA62-735A-5254A695B898}"/>
                </a:ext>
              </a:extLst>
            </p:cNvPr>
            <p:cNvSpPr/>
            <p:nvPr/>
          </p:nvSpPr>
          <p:spPr>
            <a:xfrm>
              <a:off x="927861" y="4054416"/>
              <a:ext cx="3552625" cy="1620987"/>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60" name="Cloud 59">
              <a:extLst>
                <a:ext uri="{FF2B5EF4-FFF2-40B4-BE49-F238E27FC236}">
                  <a16:creationId xmlns:a16="http://schemas.microsoft.com/office/drawing/2014/main" id="{8E3B5F77-BA84-E9AC-7B96-941A5B895E7F}"/>
                </a:ext>
              </a:extLst>
            </p:cNvPr>
            <p:cNvSpPr/>
            <p:nvPr/>
          </p:nvSpPr>
          <p:spPr>
            <a:xfrm>
              <a:off x="6708031" y="2234645"/>
              <a:ext cx="2041342" cy="2486363"/>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61" name="Cloud 60">
              <a:extLst>
                <a:ext uri="{FF2B5EF4-FFF2-40B4-BE49-F238E27FC236}">
                  <a16:creationId xmlns:a16="http://schemas.microsoft.com/office/drawing/2014/main" id="{760DF21E-565A-6F2E-B552-B94D4D869458}"/>
                </a:ext>
              </a:extLst>
            </p:cNvPr>
            <p:cNvSpPr/>
            <p:nvPr/>
          </p:nvSpPr>
          <p:spPr>
            <a:xfrm>
              <a:off x="4498395" y="4335019"/>
              <a:ext cx="3082035" cy="1485812"/>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2" name="Cloud 61">
              <a:extLst>
                <a:ext uri="{FF2B5EF4-FFF2-40B4-BE49-F238E27FC236}">
                  <a16:creationId xmlns:a16="http://schemas.microsoft.com/office/drawing/2014/main" id="{81F50D89-A026-E987-D398-37F2D76E1588}"/>
                </a:ext>
              </a:extLst>
            </p:cNvPr>
            <p:cNvSpPr/>
            <p:nvPr/>
          </p:nvSpPr>
          <p:spPr>
            <a:xfrm>
              <a:off x="564003" y="2785586"/>
              <a:ext cx="1741931" cy="1408108"/>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43FFE9E4-07B4-2F2C-C42F-FD4AEFFA4869}"/>
                </a:ext>
              </a:extLst>
            </p:cNvPr>
            <p:cNvSpPr txBox="1"/>
            <p:nvPr/>
          </p:nvSpPr>
          <p:spPr>
            <a:xfrm>
              <a:off x="707252" y="5893288"/>
              <a:ext cx="7113838" cy="292621"/>
            </a:xfrm>
            <a:prstGeom prst="rect">
              <a:avLst/>
            </a:prstGeom>
            <a:noFill/>
          </p:spPr>
          <p:txBody>
            <a:bodyPr wrap="square" rtlCol="0">
              <a:spAutoFit/>
            </a:bodyPr>
            <a:lstStyle/>
            <a:p>
              <a:pPr algn="ctr"/>
              <a:r>
                <a:rPr lang="en-IN" dirty="0"/>
                <a:t>Truck and drone route</a:t>
              </a:r>
            </a:p>
          </p:txBody>
        </p:sp>
        <p:cxnSp>
          <p:nvCxnSpPr>
            <p:cNvPr id="8" name="Straight Connector 7">
              <a:extLst>
                <a:ext uri="{FF2B5EF4-FFF2-40B4-BE49-F238E27FC236}">
                  <a16:creationId xmlns:a16="http://schemas.microsoft.com/office/drawing/2014/main" id="{21004383-2746-98CC-D0B7-1EBF15099323}"/>
                </a:ext>
              </a:extLst>
            </p:cNvPr>
            <p:cNvCxnSpPr>
              <a:stCxn id="63" idx="0"/>
            </p:cNvCxnSpPr>
            <p:nvPr/>
          </p:nvCxnSpPr>
          <p:spPr>
            <a:xfrm flipV="1">
              <a:off x="4304278" y="1888085"/>
              <a:ext cx="600228" cy="1134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DC0746-FF5D-6A57-FA4C-C1B05B052B7B}"/>
                </a:ext>
              </a:extLst>
            </p:cNvPr>
            <p:cNvCxnSpPr/>
            <p:nvPr/>
          </p:nvCxnSpPr>
          <p:spPr>
            <a:xfrm>
              <a:off x="4938886" y="1873880"/>
              <a:ext cx="1257743" cy="557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61E537-4779-9FB1-350B-3FB7AB4F57EB}"/>
                </a:ext>
              </a:extLst>
            </p:cNvPr>
            <p:cNvCxnSpPr/>
            <p:nvPr/>
          </p:nvCxnSpPr>
          <p:spPr>
            <a:xfrm flipV="1">
              <a:off x="6196629" y="2137865"/>
              <a:ext cx="511402" cy="293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B5CD3C-23C0-AF38-31F5-04A8C62AFB14}"/>
                </a:ext>
              </a:extLst>
            </p:cNvPr>
            <p:cNvCxnSpPr>
              <a:cxnSpLocks/>
            </p:cNvCxnSpPr>
            <p:nvPr/>
          </p:nvCxnSpPr>
          <p:spPr>
            <a:xfrm>
              <a:off x="6718058" y="2148642"/>
              <a:ext cx="776424" cy="11868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F32A14-5D58-2CD8-0F61-33B4ACF7B78B}"/>
                </a:ext>
              </a:extLst>
            </p:cNvPr>
            <p:cNvCxnSpPr/>
            <p:nvPr/>
          </p:nvCxnSpPr>
          <p:spPr>
            <a:xfrm flipH="1">
              <a:off x="7248093" y="3335443"/>
              <a:ext cx="246389" cy="5892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D53569C-C750-7205-B17C-098AC3D8EA16}"/>
                </a:ext>
              </a:extLst>
            </p:cNvPr>
            <p:cNvCxnSpPr/>
            <p:nvPr/>
          </p:nvCxnSpPr>
          <p:spPr>
            <a:xfrm flipH="1">
              <a:off x="6116407" y="3924644"/>
              <a:ext cx="1084419" cy="764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2DF9B5-5A67-B93C-AD23-266793FA396C}"/>
                </a:ext>
              </a:extLst>
            </p:cNvPr>
            <p:cNvCxnSpPr/>
            <p:nvPr/>
          </p:nvCxnSpPr>
          <p:spPr>
            <a:xfrm flipH="1">
              <a:off x="2860292" y="4703729"/>
              <a:ext cx="3248230" cy="185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5A87F7-3403-BF6E-58C5-84894E084A00}"/>
                </a:ext>
              </a:extLst>
            </p:cNvPr>
            <p:cNvCxnSpPr/>
            <p:nvPr/>
          </p:nvCxnSpPr>
          <p:spPr>
            <a:xfrm flipH="1" flipV="1">
              <a:off x="2457783" y="4527213"/>
              <a:ext cx="407543" cy="365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E331D76-9036-ED39-2944-C569BB5626DC}"/>
                </a:ext>
              </a:extLst>
            </p:cNvPr>
            <p:cNvCxnSpPr/>
            <p:nvPr/>
          </p:nvCxnSpPr>
          <p:spPr>
            <a:xfrm flipH="1" flipV="1">
              <a:off x="1778772" y="3707139"/>
              <a:ext cx="708027" cy="869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3E8D6F9-35A8-8FCC-E002-628EA0F08E61}"/>
                </a:ext>
              </a:extLst>
            </p:cNvPr>
            <p:cNvCxnSpPr/>
            <p:nvPr/>
          </p:nvCxnSpPr>
          <p:spPr>
            <a:xfrm flipV="1">
              <a:off x="1765697" y="1625051"/>
              <a:ext cx="384094" cy="2073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8EF0B7F-54F6-CB87-02A9-F131352B4A70}"/>
                </a:ext>
              </a:extLst>
            </p:cNvPr>
            <p:cNvCxnSpPr>
              <a:endCxn id="63" idx="1"/>
            </p:cNvCxnSpPr>
            <p:nvPr/>
          </p:nvCxnSpPr>
          <p:spPr>
            <a:xfrm>
              <a:off x="2158280" y="1642888"/>
              <a:ext cx="1653215" cy="159278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0" name="Ink 29">
                  <a:extLst>
                    <a:ext uri="{FF2B5EF4-FFF2-40B4-BE49-F238E27FC236}">
                      <a16:creationId xmlns:a16="http://schemas.microsoft.com/office/drawing/2014/main" id="{1B452523-1390-E640-B563-E67830955F4C}"/>
                    </a:ext>
                  </a:extLst>
                </p14:cNvPr>
                <p14:cNvContentPartPr/>
                <p14:nvPr/>
              </p14:nvContentPartPr>
              <p14:xfrm>
                <a:off x="2122588" y="1666257"/>
                <a:ext cx="460" cy="285"/>
              </p14:xfrm>
            </p:contentPart>
          </mc:Choice>
          <mc:Fallback xmlns="">
            <p:pic>
              <p:nvPicPr>
                <p:cNvPr id="30" name="Ink 29">
                  <a:extLst>
                    <a:ext uri="{FF2B5EF4-FFF2-40B4-BE49-F238E27FC236}">
                      <a16:creationId xmlns:a16="http://schemas.microsoft.com/office/drawing/2014/main" id="{1B452523-1390-E640-B563-E67830955F4C}"/>
                    </a:ext>
                  </a:extLst>
                </p:cNvPr>
                <p:cNvPicPr/>
                <p:nvPr/>
              </p:nvPicPr>
              <p:blipFill>
                <a:blip r:embed="rId5"/>
                <a:stretch>
                  <a:fillRect/>
                </a:stretch>
              </p:blipFill>
              <p:spPr>
                <a:xfrm>
                  <a:off x="2111088" y="1623507"/>
                  <a:ext cx="23000" cy="85500"/>
                </a:xfrm>
                <a:prstGeom prst="rect">
                  <a:avLst/>
                </a:prstGeom>
              </p:spPr>
            </p:pic>
          </mc:Fallback>
        </mc:AlternateContent>
        <p:cxnSp>
          <p:nvCxnSpPr>
            <p:cNvPr id="35" name="Straight Arrow Connector 34">
              <a:extLst>
                <a:ext uri="{FF2B5EF4-FFF2-40B4-BE49-F238E27FC236}">
                  <a16:creationId xmlns:a16="http://schemas.microsoft.com/office/drawing/2014/main" id="{9A25FFA6-7BBE-3E19-3A06-26984FB1AE7D}"/>
                </a:ext>
              </a:extLst>
            </p:cNvPr>
            <p:cNvCxnSpPr/>
            <p:nvPr/>
          </p:nvCxnSpPr>
          <p:spPr>
            <a:xfrm flipH="1" flipV="1">
              <a:off x="1191443" y="1163464"/>
              <a:ext cx="958349" cy="461587"/>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98032BC6-3F9F-BFB0-5BC5-0EFD3C6BDB00}"/>
                </a:ext>
              </a:extLst>
            </p:cNvPr>
            <p:cNvCxnSpPr/>
            <p:nvPr/>
          </p:nvCxnSpPr>
          <p:spPr>
            <a:xfrm flipV="1">
              <a:off x="2158280" y="1099539"/>
              <a:ext cx="0" cy="525512"/>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FB738050-7061-B2D9-E078-C8465F07B5F9}"/>
                </a:ext>
              </a:extLst>
            </p:cNvPr>
            <p:cNvCxnSpPr/>
            <p:nvPr/>
          </p:nvCxnSpPr>
          <p:spPr>
            <a:xfrm flipH="1">
              <a:off x="1403451" y="1681962"/>
              <a:ext cx="719137" cy="28056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C915121B-D278-AECF-F3FA-22D745DB3EB8}"/>
                </a:ext>
              </a:extLst>
            </p:cNvPr>
            <p:cNvCxnSpPr/>
            <p:nvPr/>
          </p:nvCxnSpPr>
          <p:spPr>
            <a:xfrm flipH="1" flipV="1">
              <a:off x="1294584" y="1456448"/>
              <a:ext cx="747769" cy="16860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FE8C4B33-7440-085C-03A6-A4B542EA207F}"/>
                </a:ext>
              </a:extLst>
            </p:cNvPr>
            <p:cNvCxnSpPr/>
            <p:nvPr/>
          </p:nvCxnSpPr>
          <p:spPr>
            <a:xfrm>
              <a:off x="2174144" y="1738786"/>
              <a:ext cx="131791" cy="409855"/>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D9090A5C-4D95-0E7A-8CB7-55BECD8CED5B}"/>
                </a:ext>
              </a:extLst>
            </p:cNvPr>
            <p:cNvCxnSpPr>
              <a:cxnSpLocks/>
            </p:cNvCxnSpPr>
            <p:nvPr/>
          </p:nvCxnSpPr>
          <p:spPr>
            <a:xfrm flipH="1" flipV="1">
              <a:off x="3595192" y="1268672"/>
              <a:ext cx="1309314" cy="605208"/>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Arrow Connector 47">
              <a:extLst>
                <a:ext uri="{FF2B5EF4-FFF2-40B4-BE49-F238E27FC236}">
                  <a16:creationId xmlns:a16="http://schemas.microsoft.com/office/drawing/2014/main" id="{A883DFC2-4F7A-C61D-B4F5-D8E2DEB607F2}"/>
                </a:ext>
              </a:extLst>
            </p:cNvPr>
            <p:cNvCxnSpPr/>
            <p:nvPr/>
          </p:nvCxnSpPr>
          <p:spPr>
            <a:xfrm flipH="1" flipV="1">
              <a:off x="4663844" y="1504394"/>
              <a:ext cx="275042" cy="369485"/>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C1D7E37A-0412-E58F-323A-A97A63BDF22A}"/>
                </a:ext>
              </a:extLst>
            </p:cNvPr>
            <p:cNvCxnSpPr/>
            <p:nvPr/>
          </p:nvCxnSpPr>
          <p:spPr>
            <a:xfrm flipH="1" flipV="1">
              <a:off x="3595192" y="1681962"/>
              <a:ext cx="1309314" cy="191918"/>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740E077D-AC11-BE3F-8B13-A872D4438FB9}"/>
                </a:ext>
              </a:extLst>
            </p:cNvPr>
            <p:cNvCxnSpPr/>
            <p:nvPr/>
          </p:nvCxnSpPr>
          <p:spPr>
            <a:xfrm flipH="1">
              <a:off x="4378771" y="1880983"/>
              <a:ext cx="525735" cy="347891"/>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3" name="Straight Arrow Connector 112">
              <a:extLst>
                <a:ext uri="{FF2B5EF4-FFF2-40B4-BE49-F238E27FC236}">
                  <a16:creationId xmlns:a16="http://schemas.microsoft.com/office/drawing/2014/main" id="{3ED5911F-2607-C3E6-894F-5404A999FC7C}"/>
                </a:ext>
              </a:extLst>
            </p:cNvPr>
            <p:cNvCxnSpPr/>
            <p:nvPr/>
          </p:nvCxnSpPr>
          <p:spPr>
            <a:xfrm flipH="1" flipV="1">
              <a:off x="6196629" y="1625051"/>
              <a:ext cx="521429" cy="51281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 name="Straight Arrow Connector 114">
              <a:extLst>
                <a:ext uri="{FF2B5EF4-FFF2-40B4-BE49-F238E27FC236}">
                  <a16:creationId xmlns:a16="http://schemas.microsoft.com/office/drawing/2014/main" id="{36F1A785-2419-B2C4-76C7-B2A6B487A466}"/>
                </a:ext>
              </a:extLst>
            </p:cNvPr>
            <p:cNvCxnSpPr/>
            <p:nvPr/>
          </p:nvCxnSpPr>
          <p:spPr>
            <a:xfrm flipH="1">
              <a:off x="6485995" y="2205782"/>
              <a:ext cx="319453" cy="580657"/>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7" name="Straight Arrow Connector 116">
              <a:extLst>
                <a:ext uri="{FF2B5EF4-FFF2-40B4-BE49-F238E27FC236}">
                  <a16:creationId xmlns:a16="http://schemas.microsoft.com/office/drawing/2014/main" id="{7F65DF53-E388-FC73-6373-B4FFD4AE7D52}"/>
                </a:ext>
              </a:extLst>
            </p:cNvPr>
            <p:cNvCxnSpPr/>
            <p:nvPr/>
          </p:nvCxnSpPr>
          <p:spPr>
            <a:xfrm flipH="1">
              <a:off x="5920516" y="2205782"/>
              <a:ext cx="797542" cy="54869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FBD84631-F36B-48A1-131C-0668ADF40B6D}"/>
                </a:ext>
              </a:extLst>
            </p:cNvPr>
            <p:cNvCxnSpPr/>
            <p:nvPr/>
          </p:nvCxnSpPr>
          <p:spPr>
            <a:xfrm flipH="1" flipV="1">
              <a:off x="6196629" y="2051306"/>
              <a:ext cx="511402" cy="97336"/>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Arrow Connector 122">
              <a:extLst>
                <a:ext uri="{FF2B5EF4-FFF2-40B4-BE49-F238E27FC236}">
                  <a16:creationId xmlns:a16="http://schemas.microsoft.com/office/drawing/2014/main" id="{44E975D1-3B52-E832-B030-5365BE236371}"/>
                </a:ext>
              </a:extLst>
            </p:cNvPr>
            <p:cNvCxnSpPr/>
            <p:nvPr/>
          </p:nvCxnSpPr>
          <p:spPr>
            <a:xfrm flipH="1">
              <a:off x="5513322" y="2148642"/>
              <a:ext cx="1204736" cy="394317"/>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Arrow Connector 124">
              <a:extLst>
                <a:ext uri="{FF2B5EF4-FFF2-40B4-BE49-F238E27FC236}">
                  <a16:creationId xmlns:a16="http://schemas.microsoft.com/office/drawing/2014/main" id="{B5E8A33C-8804-AC14-7CE4-34477C220A96}"/>
                </a:ext>
              </a:extLst>
            </p:cNvPr>
            <p:cNvCxnSpPr/>
            <p:nvPr/>
          </p:nvCxnSpPr>
          <p:spPr>
            <a:xfrm flipV="1">
              <a:off x="7580429" y="2919610"/>
              <a:ext cx="68763" cy="41583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Arrow Connector 126">
              <a:extLst>
                <a:ext uri="{FF2B5EF4-FFF2-40B4-BE49-F238E27FC236}">
                  <a16:creationId xmlns:a16="http://schemas.microsoft.com/office/drawing/2014/main" id="{FE076112-A49E-68A1-999C-A97BDE8884B6}"/>
                </a:ext>
              </a:extLst>
            </p:cNvPr>
            <p:cNvCxnSpPr/>
            <p:nvPr/>
          </p:nvCxnSpPr>
          <p:spPr>
            <a:xfrm flipV="1">
              <a:off x="7484454" y="2542959"/>
              <a:ext cx="10027" cy="7924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9" name="Straight Arrow Connector 128">
              <a:extLst>
                <a:ext uri="{FF2B5EF4-FFF2-40B4-BE49-F238E27FC236}">
                  <a16:creationId xmlns:a16="http://schemas.microsoft.com/office/drawing/2014/main" id="{25F768B2-7691-4DF7-4C7F-28DBAC77C101}"/>
                </a:ext>
              </a:extLst>
            </p:cNvPr>
            <p:cNvCxnSpPr/>
            <p:nvPr/>
          </p:nvCxnSpPr>
          <p:spPr>
            <a:xfrm>
              <a:off x="7248093" y="3951286"/>
              <a:ext cx="0" cy="332045"/>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Arrow Connector 130">
              <a:extLst>
                <a:ext uri="{FF2B5EF4-FFF2-40B4-BE49-F238E27FC236}">
                  <a16:creationId xmlns:a16="http://schemas.microsoft.com/office/drawing/2014/main" id="{F8D28F45-6117-79B8-88B9-E64A55286F0A}"/>
                </a:ext>
              </a:extLst>
            </p:cNvPr>
            <p:cNvCxnSpPr/>
            <p:nvPr/>
          </p:nvCxnSpPr>
          <p:spPr>
            <a:xfrm>
              <a:off x="7339766" y="3951286"/>
              <a:ext cx="481325" cy="243261"/>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3" name="Straight Arrow Connector 132">
              <a:extLst>
                <a:ext uri="{FF2B5EF4-FFF2-40B4-BE49-F238E27FC236}">
                  <a16:creationId xmlns:a16="http://schemas.microsoft.com/office/drawing/2014/main" id="{56C4F527-580A-8E45-C8E2-73C118013C91}"/>
                </a:ext>
              </a:extLst>
            </p:cNvPr>
            <p:cNvCxnSpPr>
              <a:cxnSpLocks/>
            </p:cNvCxnSpPr>
            <p:nvPr/>
          </p:nvCxnSpPr>
          <p:spPr>
            <a:xfrm>
              <a:off x="6108521" y="4688904"/>
              <a:ext cx="1139572" cy="618559"/>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8" name="Straight Arrow Connector 137">
              <a:extLst>
                <a:ext uri="{FF2B5EF4-FFF2-40B4-BE49-F238E27FC236}">
                  <a16:creationId xmlns:a16="http://schemas.microsoft.com/office/drawing/2014/main" id="{CCF25FD9-7836-D85D-93A3-192ED7CBC3E3}"/>
                </a:ext>
              </a:extLst>
            </p:cNvPr>
            <p:cNvCxnSpPr/>
            <p:nvPr/>
          </p:nvCxnSpPr>
          <p:spPr>
            <a:xfrm>
              <a:off x="6108521" y="4721008"/>
              <a:ext cx="377474" cy="518976"/>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0" name="Straight Arrow Connector 139">
              <a:extLst>
                <a:ext uri="{FF2B5EF4-FFF2-40B4-BE49-F238E27FC236}">
                  <a16:creationId xmlns:a16="http://schemas.microsoft.com/office/drawing/2014/main" id="{46EEE4CB-7B5E-8152-6A46-4422AB7A5518}"/>
                </a:ext>
              </a:extLst>
            </p:cNvPr>
            <p:cNvCxnSpPr/>
            <p:nvPr/>
          </p:nvCxnSpPr>
          <p:spPr>
            <a:xfrm>
              <a:off x="6108521" y="4721008"/>
              <a:ext cx="752787" cy="11412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2" name="Straight Arrow Connector 141">
              <a:extLst>
                <a:ext uri="{FF2B5EF4-FFF2-40B4-BE49-F238E27FC236}">
                  <a16:creationId xmlns:a16="http://schemas.microsoft.com/office/drawing/2014/main" id="{92B0CF17-0026-4DED-5904-79152F80D77B}"/>
                </a:ext>
              </a:extLst>
            </p:cNvPr>
            <p:cNvCxnSpPr/>
            <p:nvPr/>
          </p:nvCxnSpPr>
          <p:spPr>
            <a:xfrm flipH="1">
              <a:off x="5721035" y="4721008"/>
              <a:ext cx="387486" cy="379135"/>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4" name="Straight Arrow Connector 143">
              <a:extLst>
                <a:ext uri="{FF2B5EF4-FFF2-40B4-BE49-F238E27FC236}">
                  <a16:creationId xmlns:a16="http://schemas.microsoft.com/office/drawing/2014/main" id="{BB55D0F8-7C0B-5EA0-4455-F72A4D458025}"/>
                </a:ext>
              </a:extLst>
            </p:cNvPr>
            <p:cNvCxnSpPr/>
            <p:nvPr/>
          </p:nvCxnSpPr>
          <p:spPr>
            <a:xfrm flipH="1" flipV="1">
              <a:off x="5513322" y="4576320"/>
              <a:ext cx="595199" cy="1125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6" name="Straight Arrow Connector 145">
              <a:extLst>
                <a:ext uri="{FF2B5EF4-FFF2-40B4-BE49-F238E27FC236}">
                  <a16:creationId xmlns:a16="http://schemas.microsoft.com/office/drawing/2014/main" id="{02E92B5F-BEEE-4F0E-B909-8F0319830278}"/>
                </a:ext>
              </a:extLst>
            </p:cNvPr>
            <p:cNvCxnSpPr/>
            <p:nvPr/>
          </p:nvCxnSpPr>
          <p:spPr>
            <a:xfrm>
              <a:off x="2486799" y="4527213"/>
              <a:ext cx="733077" cy="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8" name="Straight Arrow Connector 147">
              <a:extLst>
                <a:ext uri="{FF2B5EF4-FFF2-40B4-BE49-F238E27FC236}">
                  <a16:creationId xmlns:a16="http://schemas.microsoft.com/office/drawing/2014/main" id="{D1313DA4-7727-6936-9C0B-21DC5F83834D}"/>
                </a:ext>
              </a:extLst>
            </p:cNvPr>
            <p:cNvCxnSpPr/>
            <p:nvPr/>
          </p:nvCxnSpPr>
          <p:spPr>
            <a:xfrm flipH="1">
              <a:off x="2174144" y="4576320"/>
              <a:ext cx="283639" cy="62681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0" name="Straight Arrow Connector 149">
              <a:extLst>
                <a:ext uri="{FF2B5EF4-FFF2-40B4-BE49-F238E27FC236}">
                  <a16:creationId xmlns:a16="http://schemas.microsoft.com/office/drawing/2014/main" id="{E1945F6A-1025-AF52-4A3D-A80030EA1622}"/>
                </a:ext>
              </a:extLst>
            </p:cNvPr>
            <p:cNvCxnSpPr/>
            <p:nvPr/>
          </p:nvCxnSpPr>
          <p:spPr>
            <a:xfrm>
              <a:off x="2486799" y="4599671"/>
              <a:ext cx="1294618" cy="34140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2" name="Straight Arrow Connector 151">
              <a:extLst>
                <a:ext uri="{FF2B5EF4-FFF2-40B4-BE49-F238E27FC236}">
                  <a16:creationId xmlns:a16="http://schemas.microsoft.com/office/drawing/2014/main" id="{54E9AEFF-0DC3-1574-E419-30D1E97D4976}"/>
                </a:ext>
              </a:extLst>
            </p:cNvPr>
            <p:cNvCxnSpPr/>
            <p:nvPr/>
          </p:nvCxnSpPr>
          <p:spPr>
            <a:xfrm flipV="1">
              <a:off x="2486799" y="4263481"/>
              <a:ext cx="1324696" cy="263732"/>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4" name="Straight Arrow Connector 153">
              <a:extLst>
                <a:ext uri="{FF2B5EF4-FFF2-40B4-BE49-F238E27FC236}">
                  <a16:creationId xmlns:a16="http://schemas.microsoft.com/office/drawing/2014/main" id="{4212F93F-4D1E-9A79-47CD-FAF1D0AF6824}"/>
                </a:ext>
              </a:extLst>
            </p:cNvPr>
            <p:cNvCxnSpPr/>
            <p:nvPr/>
          </p:nvCxnSpPr>
          <p:spPr>
            <a:xfrm flipH="1">
              <a:off x="1778772" y="4527213"/>
              <a:ext cx="679010" cy="101938"/>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6" name="Straight Arrow Connector 155">
              <a:extLst>
                <a:ext uri="{FF2B5EF4-FFF2-40B4-BE49-F238E27FC236}">
                  <a16:creationId xmlns:a16="http://schemas.microsoft.com/office/drawing/2014/main" id="{DC4C08FD-5D2A-ADFF-BD4A-7120E0E3E475}"/>
                </a:ext>
              </a:extLst>
            </p:cNvPr>
            <p:cNvCxnSpPr/>
            <p:nvPr/>
          </p:nvCxnSpPr>
          <p:spPr>
            <a:xfrm flipH="1" flipV="1">
              <a:off x="1470780" y="3123166"/>
              <a:ext cx="282175" cy="512047"/>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8" name="Straight Arrow Connector 157">
              <a:extLst>
                <a:ext uri="{FF2B5EF4-FFF2-40B4-BE49-F238E27FC236}">
                  <a16:creationId xmlns:a16="http://schemas.microsoft.com/office/drawing/2014/main" id="{C69D8664-767C-E8F9-E16E-CD185A2980E4}"/>
                </a:ext>
              </a:extLst>
            </p:cNvPr>
            <p:cNvCxnSpPr/>
            <p:nvPr/>
          </p:nvCxnSpPr>
          <p:spPr>
            <a:xfrm flipH="1" flipV="1">
              <a:off x="1403451" y="3564184"/>
              <a:ext cx="362246" cy="71029"/>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0" name="Straight Arrow Connector 159">
              <a:extLst>
                <a:ext uri="{FF2B5EF4-FFF2-40B4-BE49-F238E27FC236}">
                  <a16:creationId xmlns:a16="http://schemas.microsoft.com/office/drawing/2014/main" id="{85E518DE-0430-C270-9393-E42041E8471D}"/>
                </a:ext>
              </a:extLst>
            </p:cNvPr>
            <p:cNvCxnSpPr/>
            <p:nvPr/>
          </p:nvCxnSpPr>
          <p:spPr>
            <a:xfrm flipH="1">
              <a:off x="1215790" y="3635213"/>
              <a:ext cx="549907" cy="200647"/>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2" name="Straight Arrow Connector 161">
              <a:extLst>
                <a:ext uri="{FF2B5EF4-FFF2-40B4-BE49-F238E27FC236}">
                  <a16:creationId xmlns:a16="http://schemas.microsoft.com/office/drawing/2014/main" id="{F5DA9BC8-F255-031D-AF90-42A18CA2CE59}"/>
                </a:ext>
              </a:extLst>
            </p:cNvPr>
            <p:cNvCxnSpPr/>
            <p:nvPr/>
          </p:nvCxnSpPr>
          <p:spPr>
            <a:xfrm flipH="1">
              <a:off x="1558165" y="3698717"/>
              <a:ext cx="194789" cy="225926"/>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4" name="Straight Connector 163">
              <a:extLst>
                <a:ext uri="{FF2B5EF4-FFF2-40B4-BE49-F238E27FC236}">
                  <a16:creationId xmlns:a16="http://schemas.microsoft.com/office/drawing/2014/main" id="{D2B22E7C-9139-E363-7EAD-79FD118F7233}"/>
                </a:ext>
              </a:extLst>
            </p:cNvPr>
            <p:cNvCxnSpPr>
              <a:cxnSpLocks/>
            </p:cNvCxnSpPr>
            <p:nvPr/>
          </p:nvCxnSpPr>
          <p:spPr>
            <a:xfrm flipV="1">
              <a:off x="9571260" y="5071057"/>
              <a:ext cx="543286" cy="4503"/>
            </a:xfrm>
            <a:prstGeom prst="line">
              <a:avLst/>
            </a:prstGeom>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F367F149-055F-02B0-49FB-5F38EA27C29D}"/>
                </a:ext>
              </a:extLst>
            </p:cNvPr>
            <p:cNvSpPr txBox="1"/>
            <p:nvPr/>
          </p:nvSpPr>
          <p:spPr>
            <a:xfrm>
              <a:off x="10193331" y="4910575"/>
              <a:ext cx="1624449" cy="292621"/>
            </a:xfrm>
            <a:prstGeom prst="rect">
              <a:avLst/>
            </a:prstGeom>
            <a:noFill/>
          </p:spPr>
          <p:txBody>
            <a:bodyPr wrap="square" rtlCol="0">
              <a:spAutoFit/>
            </a:bodyPr>
            <a:lstStyle/>
            <a:p>
              <a:r>
                <a:rPr lang="en-IN" dirty="0"/>
                <a:t>Truck route</a:t>
              </a:r>
            </a:p>
          </p:txBody>
        </p:sp>
        <p:cxnSp>
          <p:nvCxnSpPr>
            <p:cNvPr id="168" name="Straight Arrow Connector 167">
              <a:extLst>
                <a:ext uri="{FF2B5EF4-FFF2-40B4-BE49-F238E27FC236}">
                  <a16:creationId xmlns:a16="http://schemas.microsoft.com/office/drawing/2014/main" id="{54E8AD08-DF82-264B-7E46-6E839565950E}"/>
                </a:ext>
              </a:extLst>
            </p:cNvPr>
            <p:cNvCxnSpPr>
              <a:cxnSpLocks/>
            </p:cNvCxnSpPr>
            <p:nvPr/>
          </p:nvCxnSpPr>
          <p:spPr>
            <a:xfrm>
              <a:off x="9665983" y="5402304"/>
              <a:ext cx="387137" cy="487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9" name="TextBox 168">
              <a:extLst>
                <a:ext uri="{FF2B5EF4-FFF2-40B4-BE49-F238E27FC236}">
                  <a16:creationId xmlns:a16="http://schemas.microsoft.com/office/drawing/2014/main" id="{A3375144-5871-B96B-CB6F-9E3842B9CF7D}"/>
                </a:ext>
              </a:extLst>
            </p:cNvPr>
            <p:cNvSpPr txBox="1"/>
            <p:nvPr/>
          </p:nvSpPr>
          <p:spPr>
            <a:xfrm>
              <a:off x="10179720" y="5239984"/>
              <a:ext cx="1746923" cy="292621"/>
            </a:xfrm>
            <a:prstGeom prst="rect">
              <a:avLst/>
            </a:prstGeom>
            <a:noFill/>
          </p:spPr>
          <p:txBody>
            <a:bodyPr wrap="square" rtlCol="0">
              <a:spAutoFit/>
            </a:bodyPr>
            <a:lstStyle/>
            <a:p>
              <a:r>
                <a:rPr lang="en-IN" dirty="0"/>
                <a:t>Drone route</a:t>
              </a:r>
            </a:p>
          </p:txBody>
        </p:sp>
      </p:grpSp>
      <p:sp>
        <p:nvSpPr>
          <p:cNvPr id="4" name="Slide Number Placeholder 3">
            <a:extLst>
              <a:ext uri="{FF2B5EF4-FFF2-40B4-BE49-F238E27FC236}">
                <a16:creationId xmlns:a16="http://schemas.microsoft.com/office/drawing/2014/main" id="{8C3E1F93-E475-F82C-B919-4736DDCB896E}"/>
              </a:ext>
            </a:extLst>
          </p:cNvPr>
          <p:cNvSpPr>
            <a:spLocks noGrp="1"/>
          </p:cNvSpPr>
          <p:nvPr>
            <p:ph type="sldNum" sz="quarter" idx="12"/>
          </p:nvPr>
        </p:nvSpPr>
        <p:spPr/>
        <p:txBody>
          <a:bodyPr/>
          <a:lstStyle/>
          <a:p>
            <a:fld id="{7D5BE7BB-FFFC-4434-940F-1F5BAAD09F3B}" type="slidenum">
              <a:rPr lang="en-IN" smtClean="0"/>
              <a:t>20</a:t>
            </a:fld>
            <a:endParaRPr lang="en-IN"/>
          </a:p>
        </p:txBody>
      </p:sp>
    </p:spTree>
    <p:extLst>
      <p:ext uri="{BB962C8B-B14F-4D97-AF65-F5344CB8AC3E}">
        <p14:creationId xmlns:p14="http://schemas.microsoft.com/office/powerpoint/2010/main" val="1215847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7D4E-F600-58AA-5BDA-9EE5C24F221C}"/>
              </a:ext>
            </a:extLst>
          </p:cNvPr>
          <p:cNvSpPr>
            <a:spLocks noGrp="1"/>
          </p:cNvSpPr>
          <p:nvPr>
            <p:ph type="title"/>
          </p:nvPr>
        </p:nvSpPr>
        <p:spPr>
          <a:xfrm>
            <a:off x="838200" y="365126"/>
            <a:ext cx="10515600" cy="970616"/>
          </a:xfrm>
        </p:spPr>
        <p:txBody>
          <a:bodyPr>
            <a:normAutofit/>
          </a:bodyPr>
          <a:lstStyle/>
          <a:p>
            <a:pPr algn="ctr"/>
            <a:r>
              <a:rPr lang="en-IN" sz="3600" b="1" dirty="0">
                <a:latin typeface="Verdana" panose="020B0604030504040204" pitchFamily="34" charset="0"/>
                <a:ea typeface="Verdana" panose="020B0604030504040204" pitchFamily="34" charset="0"/>
              </a:rPr>
              <a:t>CLUSTERING ALGORITHM</a:t>
            </a:r>
          </a:p>
        </p:txBody>
      </p:sp>
      <p:sp>
        <p:nvSpPr>
          <p:cNvPr id="3" name="Slide Number Placeholder 2">
            <a:extLst>
              <a:ext uri="{FF2B5EF4-FFF2-40B4-BE49-F238E27FC236}">
                <a16:creationId xmlns:a16="http://schemas.microsoft.com/office/drawing/2014/main" id="{FDA884BD-3A82-CB59-F984-6AD6B91F1D09}"/>
              </a:ext>
            </a:extLst>
          </p:cNvPr>
          <p:cNvSpPr>
            <a:spLocks noGrp="1"/>
          </p:cNvSpPr>
          <p:nvPr>
            <p:ph type="sldNum" sz="quarter" idx="12"/>
          </p:nvPr>
        </p:nvSpPr>
        <p:spPr/>
        <p:txBody>
          <a:bodyPr/>
          <a:lstStyle/>
          <a:p>
            <a:fld id="{7D5BE7BB-FFFC-4434-940F-1F5BAAD09F3B}" type="slidenum">
              <a:rPr lang="en-IN" smtClean="0"/>
              <a:t>21</a:t>
            </a:fld>
            <a:endParaRPr lang="en-IN"/>
          </a:p>
        </p:txBody>
      </p:sp>
      <p:sp>
        <p:nvSpPr>
          <p:cNvPr id="6" name="TextBox 5">
            <a:extLst>
              <a:ext uri="{FF2B5EF4-FFF2-40B4-BE49-F238E27FC236}">
                <a16:creationId xmlns:a16="http://schemas.microsoft.com/office/drawing/2014/main" id="{B5BB875D-5C74-8AFB-D97E-212F31CE157A}"/>
              </a:ext>
            </a:extLst>
          </p:cNvPr>
          <p:cNvSpPr txBox="1"/>
          <p:nvPr/>
        </p:nvSpPr>
        <p:spPr>
          <a:xfrm>
            <a:off x="950259" y="1335742"/>
            <a:ext cx="10273553" cy="4524315"/>
          </a:xfrm>
          <a:prstGeom prst="rect">
            <a:avLst/>
          </a:prstGeom>
          <a:noFill/>
        </p:spPr>
        <p:txBody>
          <a:bodyPr wrap="square" rtlCol="0">
            <a:spAutoFit/>
          </a:bodyPr>
          <a:lstStyle/>
          <a:p>
            <a:pPr marL="342900" indent="-342900">
              <a:buFont typeface="Wingdings" panose="05000000000000000000" pitchFamily="2" charset="2"/>
              <a:buChar char="§"/>
            </a:pPr>
            <a:r>
              <a:rPr lang="en-US" dirty="0">
                <a:latin typeface="Verdana" panose="020B0604030504040204" pitchFamily="34" charset="0"/>
                <a:ea typeface="Verdana" panose="020B0604030504040204" pitchFamily="34" charset="0"/>
              </a:rPr>
              <a:t>We are implementing K-Means Clustering Algorithm to divide the customer locations into several clusters such that the hybrid truck drone problem can be solved.</a:t>
            </a:r>
          </a:p>
          <a:p>
            <a:endParaRPr lang="en-US" dirty="0">
              <a:latin typeface="Verdana" panose="020B0604030504040204" pitchFamily="34" charset="0"/>
              <a:ea typeface="Verdana" panose="020B0604030504040204" pitchFamily="34" charset="0"/>
            </a:endParaRPr>
          </a:p>
          <a:p>
            <a:pPr marL="342900" indent="-342900">
              <a:buFont typeface="Wingdings" panose="05000000000000000000" pitchFamily="2" charset="2"/>
              <a:buChar char="§"/>
            </a:pPr>
            <a:r>
              <a:rPr lang="en-US" dirty="0">
                <a:latin typeface="Verdana" panose="020B0604030504040204" pitchFamily="34" charset="0"/>
                <a:ea typeface="Verdana" panose="020B0604030504040204" pitchFamily="34" charset="0"/>
              </a:rPr>
              <a:t>K-means is computationally efficient and straightforward to implement, making it well-suited for large logistics datasets.</a:t>
            </a:r>
          </a:p>
          <a:p>
            <a:pPr marL="342900" indent="-342900">
              <a:buFont typeface="Wingdings" panose="05000000000000000000" pitchFamily="2" charset="2"/>
              <a:buChar char="§"/>
            </a:pPr>
            <a:endParaRPr lang="en-US" dirty="0">
              <a:latin typeface="Verdana" panose="020B0604030504040204" pitchFamily="34" charset="0"/>
              <a:ea typeface="Verdana" panose="020B0604030504040204" pitchFamily="34" charset="0"/>
            </a:endParaRPr>
          </a:p>
          <a:p>
            <a:pPr marL="342900" indent="-342900">
              <a:buFont typeface="Wingdings" panose="05000000000000000000" pitchFamily="2" charset="2"/>
              <a:buChar char="§"/>
            </a:pPr>
            <a:r>
              <a:rPr lang="en-US" dirty="0">
                <a:latin typeface="Verdana" panose="020B0604030504040204" pitchFamily="34" charset="0"/>
                <a:ea typeface="Verdana" panose="020B0604030504040204" pitchFamily="34" charset="0"/>
              </a:rPr>
              <a:t>K-means allows for the specification of the number of clusters, providing flexibility in creating clusters with 'd' or fewer delivery points, aligning with the problem constraints.</a:t>
            </a:r>
          </a:p>
          <a:p>
            <a:pPr marL="342900" indent="-342900">
              <a:buFont typeface="Wingdings" panose="05000000000000000000" pitchFamily="2" charset="2"/>
              <a:buChar char="§"/>
            </a:pPr>
            <a:endParaRPr lang="en-US" dirty="0">
              <a:latin typeface="Verdana" panose="020B0604030504040204" pitchFamily="34" charset="0"/>
              <a:ea typeface="Verdana" panose="020B0604030504040204" pitchFamily="34" charset="0"/>
            </a:endParaRPr>
          </a:p>
          <a:p>
            <a:pPr marL="342900" indent="-342900">
              <a:buFont typeface="Wingdings" panose="05000000000000000000" pitchFamily="2" charset="2"/>
              <a:buChar char="§"/>
            </a:pPr>
            <a:r>
              <a:rPr lang="en-US" dirty="0">
                <a:latin typeface="Verdana" panose="020B0604030504040204" pitchFamily="34" charset="0"/>
                <a:ea typeface="Verdana" panose="020B0604030504040204" pitchFamily="34" charset="0"/>
              </a:rPr>
              <a:t>K-means provides easily interpretable results with cluster centroids serving as central focal points, making it suitable for designating pickup and drop-off locations for drones within each cluster.</a:t>
            </a:r>
          </a:p>
          <a:p>
            <a:pPr marL="342900" indent="-342900">
              <a:buFont typeface="Wingdings" panose="05000000000000000000" pitchFamily="2" charset="2"/>
              <a:buChar char="§"/>
            </a:pPr>
            <a:endParaRPr lang="en-US" dirty="0">
              <a:latin typeface="Verdana" panose="020B0604030504040204" pitchFamily="34" charset="0"/>
              <a:ea typeface="Verdana" panose="020B0604030504040204" pitchFamily="34" charset="0"/>
            </a:endParaRPr>
          </a:p>
          <a:p>
            <a:pPr marL="342900" indent="-342900">
              <a:buFont typeface="Wingdings" panose="05000000000000000000" pitchFamily="2" charset="2"/>
              <a:buChar char="§"/>
            </a:pPr>
            <a:r>
              <a:rPr lang="en-US" dirty="0">
                <a:latin typeface="Verdana" panose="020B0604030504040204" pitchFamily="34" charset="0"/>
                <a:ea typeface="Verdana" panose="020B0604030504040204" pitchFamily="34" charset="0"/>
              </a:rPr>
              <a:t>K-means can handle mixed data types, which is useful when dealing with different attributes such as geographical coordinates and drone flight ranges.</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468685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830B01-D32A-E28D-5613-55EE996DC478}"/>
              </a:ext>
            </a:extLst>
          </p:cNvPr>
          <p:cNvSpPr>
            <a:spLocks noGrp="1"/>
          </p:cNvSpPr>
          <p:nvPr>
            <p:ph type="sldNum" sz="quarter" idx="12"/>
          </p:nvPr>
        </p:nvSpPr>
        <p:spPr/>
        <p:txBody>
          <a:bodyPr/>
          <a:lstStyle/>
          <a:p>
            <a:fld id="{7D5BE7BB-FFFC-4434-940F-1F5BAAD09F3B}" type="slidenum">
              <a:rPr lang="en-IN" smtClean="0"/>
              <a:t>22</a:t>
            </a:fld>
            <a:endParaRPr lang="en-IN"/>
          </a:p>
        </p:txBody>
      </p:sp>
      <p:pic>
        <p:nvPicPr>
          <p:cNvPr id="1026" name="Picture 2" descr="Symmetry | Free Full-Text | Model Selection Using K-Means Clustering  Algorithm for the Symmetrical Segmentation of Remote Sensing Datasets">
            <a:extLst>
              <a:ext uri="{FF2B5EF4-FFF2-40B4-BE49-F238E27FC236}">
                <a16:creationId xmlns:a16="http://schemas.microsoft.com/office/drawing/2014/main" id="{FB74A89E-26B8-30E6-119F-B78335680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11" y="1820675"/>
            <a:ext cx="11689976" cy="43910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4B4A40-F708-1E6F-E528-DEC796DF515F}"/>
              </a:ext>
            </a:extLst>
          </p:cNvPr>
          <p:cNvSpPr txBox="1"/>
          <p:nvPr/>
        </p:nvSpPr>
        <p:spPr>
          <a:xfrm>
            <a:off x="448235" y="421341"/>
            <a:ext cx="11241741" cy="646331"/>
          </a:xfrm>
          <a:prstGeom prst="rect">
            <a:avLst/>
          </a:prstGeom>
          <a:noFill/>
        </p:spPr>
        <p:txBody>
          <a:bodyPr wrap="square" rtlCol="0">
            <a:spAutoFit/>
          </a:bodyPr>
          <a:lstStyle/>
          <a:p>
            <a:pPr algn="ctr"/>
            <a:r>
              <a:rPr lang="en-IN" sz="3600" b="1" dirty="0">
                <a:latin typeface="Verdana" panose="020B0604030504040204" pitchFamily="34" charset="0"/>
                <a:ea typeface="Verdana" panose="020B0604030504040204" pitchFamily="34" charset="0"/>
              </a:rPr>
              <a:t>CONTINUED…</a:t>
            </a:r>
          </a:p>
        </p:txBody>
      </p:sp>
    </p:spTree>
    <p:extLst>
      <p:ext uri="{BB962C8B-B14F-4D97-AF65-F5344CB8AC3E}">
        <p14:creationId xmlns:p14="http://schemas.microsoft.com/office/powerpoint/2010/main" val="2333661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E33C9-5DF6-819B-1671-5AE5765445ED}"/>
              </a:ext>
            </a:extLst>
          </p:cNvPr>
          <p:cNvSpPr>
            <a:spLocks noGrp="1"/>
          </p:cNvSpPr>
          <p:nvPr>
            <p:ph type="title"/>
          </p:nvPr>
        </p:nvSpPr>
        <p:spPr>
          <a:xfrm>
            <a:off x="838200" y="229118"/>
            <a:ext cx="10515600" cy="934757"/>
          </a:xfrm>
        </p:spPr>
        <p:txBody>
          <a:bodyPr>
            <a:normAutofit/>
          </a:bodyPr>
          <a:lstStyle/>
          <a:p>
            <a:pPr algn="ctr"/>
            <a:r>
              <a:rPr lang="en-IN" sz="3600" b="1" dirty="0">
                <a:latin typeface="Verdana" panose="020B0604030504040204" pitchFamily="34" charset="0"/>
                <a:ea typeface="Verdana" panose="020B0604030504040204" pitchFamily="34" charset="0"/>
              </a:rPr>
              <a:t>RESULTS OBTAINED </a:t>
            </a:r>
          </a:p>
        </p:txBody>
      </p:sp>
      <p:sp>
        <p:nvSpPr>
          <p:cNvPr id="3" name="Slide Number Placeholder 2">
            <a:extLst>
              <a:ext uri="{FF2B5EF4-FFF2-40B4-BE49-F238E27FC236}">
                <a16:creationId xmlns:a16="http://schemas.microsoft.com/office/drawing/2014/main" id="{A4E29097-FF7D-9641-09D2-E03358E44FE2}"/>
              </a:ext>
            </a:extLst>
          </p:cNvPr>
          <p:cNvSpPr>
            <a:spLocks noGrp="1"/>
          </p:cNvSpPr>
          <p:nvPr>
            <p:ph type="sldNum" sz="quarter" idx="12"/>
          </p:nvPr>
        </p:nvSpPr>
        <p:spPr/>
        <p:txBody>
          <a:bodyPr/>
          <a:lstStyle/>
          <a:p>
            <a:fld id="{7D5BE7BB-FFFC-4434-940F-1F5BAAD09F3B}" type="slidenum">
              <a:rPr lang="en-IN" smtClean="0"/>
              <a:t>23</a:t>
            </a:fld>
            <a:endParaRPr lang="en-IN"/>
          </a:p>
        </p:txBody>
      </p:sp>
      <p:sp>
        <p:nvSpPr>
          <p:cNvPr id="7" name="TextBox 6">
            <a:extLst>
              <a:ext uri="{FF2B5EF4-FFF2-40B4-BE49-F238E27FC236}">
                <a16:creationId xmlns:a16="http://schemas.microsoft.com/office/drawing/2014/main" id="{B0D0EF9B-F3A5-DC17-C203-F22685AA50CE}"/>
              </a:ext>
            </a:extLst>
          </p:cNvPr>
          <p:cNvSpPr txBox="1"/>
          <p:nvPr/>
        </p:nvSpPr>
        <p:spPr>
          <a:xfrm>
            <a:off x="6266330" y="1190178"/>
            <a:ext cx="5318096" cy="5139869"/>
          </a:xfrm>
          <a:prstGeom prst="rect">
            <a:avLst/>
          </a:prstGeom>
          <a:noFill/>
        </p:spPr>
        <p:txBody>
          <a:bodyPr wrap="square" rtlCol="0">
            <a:spAutoFit/>
          </a:bodyPr>
          <a:lstStyle/>
          <a:p>
            <a:pPr marL="285750" indent="-285750">
              <a:spcBef>
                <a:spcPts val="600"/>
              </a:spcBef>
              <a:spcAft>
                <a:spcPts val="600"/>
              </a:spcAft>
              <a:buFont typeface="Wingdings" panose="05000000000000000000" pitchFamily="2" charset="2"/>
              <a:buChar char="§"/>
            </a:pPr>
            <a:r>
              <a:rPr lang="en-US" dirty="0"/>
              <a:t>The modified k-means clustering algorithm successfully grouped customer locations, considering constraints on drone flight ranges and a maximum number of drones per cluster.</a:t>
            </a:r>
          </a:p>
          <a:p>
            <a:pPr marL="285750" indent="-285750">
              <a:spcBef>
                <a:spcPts val="600"/>
              </a:spcBef>
              <a:spcAft>
                <a:spcPts val="600"/>
              </a:spcAft>
              <a:buFont typeface="Wingdings" panose="05000000000000000000" pitchFamily="2" charset="2"/>
              <a:buChar char="§"/>
            </a:pPr>
            <a:r>
              <a:rPr lang="en-US" dirty="0"/>
              <a:t>The visual representation highlights centroids as central points for drone operations, aiding in the selection of optimal pickup and drop-off locations within each cluster.</a:t>
            </a:r>
          </a:p>
          <a:p>
            <a:pPr marL="285750" indent="-285750">
              <a:spcBef>
                <a:spcPts val="600"/>
              </a:spcBef>
              <a:spcAft>
                <a:spcPts val="600"/>
              </a:spcAft>
              <a:buFont typeface="Wingdings" panose="05000000000000000000" pitchFamily="2" charset="2"/>
              <a:buChar char="§"/>
            </a:pPr>
            <a:r>
              <a:rPr lang="en-US" dirty="0"/>
              <a:t>The algorithm dynamically adjusts the number of clusters to meet constraints, ensuring adherence to specified criteria and accommodating variations in dataset sizes for an optimized logistics solution.</a:t>
            </a:r>
          </a:p>
          <a:p>
            <a:pPr marL="285750" indent="-285750">
              <a:spcBef>
                <a:spcPts val="600"/>
              </a:spcBef>
              <a:spcAft>
                <a:spcPts val="600"/>
              </a:spcAft>
              <a:buFont typeface="Wingdings" panose="05000000000000000000" pitchFamily="2" charset="2"/>
              <a:buChar char="§"/>
            </a:pPr>
            <a:r>
              <a:rPr lang="en-US" dirty="0"/>
              <a:t>We get the distance matrix of centroids of the clusters as the output.</a:t>
            </a:r>
          </a:p>
          <a:p>
            <a:pPr marL="285750" indent="-285750">
              <a:spcBef>
                <a:spcPts val="600"/>
              </a:spcBef>
              <a:spcAft>
                <a:spcPts val="600"/>
              </a:spcAft>
              <a:buFont typeface="Wingdings" panose="05000000000000000000" pitchFamily="2" charset="2"/>
              <a:buChar char="§"/>
            </a:pPr>
            <a:r>
              <a:rPr lang="en-US" dirty="0"/>
              <a:t>We also get the distance of each point within the cluster from the centroid of the cluster.</a:t>
            </a:r>
            <a:endParaRPr lang="en-IN" dirty="0"/>
          </a:p>
        </p:txBody>
      </p:sp>
      <p:pic>
        <p:nvPicPr>
          <p:cNvPr id="5" name="Picture 4">
            <a:extLst>
              <a:ext uri="{FF2B5EF4-FFF2-40B4-BE49-F238E27FC236}">
                <a16:creationId xmlns:a16="http://schemas.microsoft.com/office/drawing/2014/main" id="{4C332DC8-1B37-9AFB-5B8E-573D2EDEC136}"/>
              </a:ext>
            </a:extLst>
          </p:cNvPr>
          <p:cNvPicPr>
            <a:picLocks noChangeAspect="1"/>
          </p:cNvPicPr>
          <p:nvPr/>
        </p:nvPicPr>
        <p:blipFill>
          <a:blip r:embed="rId2"/>
          <a:stretch>
            <a:fillRect/>
          </a:stretch>
        </p:blipFill>
        <p:spPr>
          <a:xfrm>
            <a:off x="421343" y="1692647"/>
            <a:ext cx="5504329" cy="4116482"/>
          </a:xfrm>
          <a:prstGeom prst="rect">
            <a:avLst/>
          </a:prstGeom>
        </p:spPr>
      </p:pic>
    </p:spTree>
    <p:extLst>
      <p:ext uri="{BB962C8B-B14F-4D97-AF65-F5344CB8AC3E}">
        <p14:creationId xmlns:p14="http://schemas.microsoft.com/office/powerpoint/2010/main" val="773866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05117-F40B-6EC7-7514-8A30D994DE18}"/>
              </a:ext>
            </a:extLst>
          </p:cNvPr>
          <p:cNvSpPr>
            <a:spLocks noGrp="1"/>
          </p:cNvSpPr>
          <p:nvPr>
            <p:ph type="title"/>
          </p:nvPr>
        </p:nvSpPr>
        <p:spPr>
          <a:xfrm>
            <a:off x="838200" y="136525"/>
            <a:ext cx="10515600" cy="818216"/>
          </a:xfrm>
        </p:spPr>
        <p:txBody>
          <a:bodyPr>
            <a:normAutofit/>
          </a:bodyPr>
          <a:lstStyle/>
          <a:p>
            <a:pPr algn="ctr"/>
            <a:r>
              <a:rPr lang="en-IN" sz="3600" b="1" dirty="0">
                <a:latin typeface="Verdana" panose="020B0604030504040204" pitchFamily="34" charset="0"/>
                <a:ea typeface="Verdana" panose="020B0604030504040204" pitchFamily="34" charset="0"/>
              </a:rPr>
              <a:t>MATHEMATICAL MODELLING</a:t>
            </a:r>
          </a:p>
        </p:txBody>
      </p:sp>
      <p:sp>
        <p:nvSpPr>
          <p:cNvPr id="3" name="Slide Number Placeholder 2">
            <a:extLst>
              <a:ext uri="{FF2B5EF4-FFF2-40B4-BE49-F238E27FC236}">
                <a16:creationId xmlns:a16="http://schemas.microsoft.com/office/drawing/2014/main" id="{A9C1F64D-58A3-5CD5-3423-F684C03CDB2C}"/>
              </a:ext>
            </a:extLst>
          </p:cNvPr>
          <p:cNvSpPr>
            <a:spLocks noGrp="1"/>
          </p:cNvSpPr>
          <p:nvPr>
            <p:ph type="sldNum" sz="quarter" idx="12"/>
          </p:nvPr>
        </p:nvSpPr>
        <p:spPr/>
        <p:txBody>
          <a:bodyPr/>
          <a:lstStyle/>
          <a:p>
            <a:fld id="{7D5BE7BB-FFFC-4434-940F-1F5BAAD09F3B}" type="slidenum">
              <a:rPr lang="en-IN" smtClean="0"/>
              <a:t>24</a:t>
            </a:fld>
            <a:endParaRPr lang="en-IN"/>
          </a:p>
        </p:txBody>
      </p:sp>
      <p:sp>
        <p:nvSpPr>
          <p:cNvPr id="5" name="TextBox 4">
            <a:extLst>
              <a:ext uri="{FF2B5EF4-FFF2-40B4-BE49-F238E27FC236}">
                <a16:creationId xmlns:a16="http://schemas.microsoft.com/office/drawing/2014/main" id="{FD128026-81A2-53AE-B005-E43E89C4156B}"/>
              </a:ext>
            </a:extLst>
          </p:cNvPr>
          <p:cNvSpPr txBox="1"/>
          <p:nvPr/>
        </p:nvSpPr>
        <p:spPr>
          <a:xfrm>
            <a:off x="914400" y="954741"/>
            <a:ext cx="10363200" cy="5437771"/>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latin typeface="Verdana" panose="020B0604030504040204" pitchFamily="34" charset="0"/>
                <a:ea typeface="Verdana" panose="020B0604030504040204" pitchFamily="34" charset="0"/>
              </a:rPr>
              <a:t>Two mathematical models are being deployed for cost optimization in delivering the packages in last mile delivery.</a:t>
            </a:r>
          </a:p>
          <a:p>
            <a:pPr marL="285750" indent="-285750">
              <a:lnSpc>
                <a:spcPct val="150000"/>
              </a:lnSpc>
              <a:buFont typeface="Wingdings" panose="05000000000000000000" pitchFamily="2" charset="2"/>
              <a:buChar char="§"/>
            </a:pPr>
            <a:r>
              <a:rPr lang="en-US" dirty="0">
                <a:latin typeface="Verdana" panose="020B0604030504040204" pitchFamily="34" charset="0"/>
                <a:ea typeface="Verdana" panose="020B0604030504040204" pitchFamily="34" charset="0"/>
              </a:rPr>
              <a:t>It is known that 86% of packages shipped by Amazon weigh less than 3 kg (6.5 </a:t>
            </a:r>
            <a:r>
              <a:rPr lang="en-US" dirty="0" err="1">
                <a:latin typeface="Verdana" panose="020B0604030504040204" pitchFamily="34" charset="0"/>
                <a:ea typeface="Verdana" panose="020B0604030504040204" pitchFamily="34" charset="0"/>
              </a:rPr>
              <a:t>lb</a:t>
            </a:r>
            <a:r>
              <a:rPr lang="en-US" dirty="0">
                <a:latin typeface="Verdana" panose="020B0604030504040204" pitchFamily="34" charset="0"/>
                <a:ea typeface="Verdana" panose="020B0604030504040204" pitchFamily="34" charset="0"/>
              </a:rPr>
              <a:t>) (Guglielmo, 2013).</a:t>
            </a:r>
          </a:p>
          <a:p>
            <a:pPr marL="285750" indent="-285750">
              <a:lnSpc>
                <a:spcPct val="150000"/>
              </a:lnSpc>
              <a:buFont typeface="Wingdings" panose="05000000000000000000" pitchFamily="2" charset="2"/>
              <a:buChar char="§"/>
            </a:pPr>
            <a:r>
              <a:rPr lang="en-US" dirty="0">
                <a:latin typeface="Verdana" panose="020B0604030504040204" pitchFamily="34" charset="0"/>
                <a:ea typeface="Verdana" panose="020B0604030504040204" pitchFamily="34" charset="0"/>
              </a:rPr>
              <a:t>Taking that into consideration, 2 models have been formulated with the details of the focus of the model given below.</a:t>
            </a:r>
          </a:p>
          <a:p>
            <a:pPr marL="285750" indent="-285750">
              <a:lnSpc>
                <a:spcPct val="150000"/>
              </a:lnSpc>
              <a:buFont typeface="Wingdings" panose="05000000000000000000" pitchFamily="2" charset="2"/>
              <a:buChar char="§"/>
            </a:pPr>
            <a:r>
              <a:rPr lang="en-US" dirty="0">
                <a:latin typeface="Verdana" panose="020B0604030504040204" pitchFamily="34" charset="0"/>
                <a:ea typeface="Verdana" panose="020B0604030504040204" pitchFamily="34" charset="0"/>
              </a:rPr>
              <a:t>Mathematical Model 1:</a:t>
            </a:r>
          </a:p>
          <a:p>
            <a:pPr>
              <a:lnSpc>
                <a:spcPct val="150000"/>
              </a:lnSpc>
            </a:pPr>
            <a:r>
              <a:rPr lang="en-US" dirty="0">
                <a:latin typeface="Verdana" panose="020B0604030504040204" pitchFamily="34" charset="0"/>
                <a:ea typeface="Verdana" panose="020B0604030504040204" pitchFamily="34" charset="0"/>
              </a:rPr>
              <a:t>	Contains points that can be served by drones.</a:t>
            </a:r>
          </a:p>
          <a:p>
            <a:pPr>
              <a:lnSpc>
                <a:spcPct val="150000"/>
              </a:lnSpc>
            </a:pPr>
            <a:r>
              <a:rPr lang="en-US" dirty="0">
                <a:latin typeface="Verdana" panose="020B0604030504040204" pitchFamily="34" charset="0"/>
                <a:ea typeface="Verdana" panose="020B0604030504040204" pitchFamily="34" charset="0"/>
              </a:rPr>
              <a:t>	Focuses on points where packages weigh below 3 kg (86% of all packages).</a:t>
            </a:r>
          </a:p>
          <a:p>
            <a:pPr marL="285750" indent="-285750">
              <a:lnSpc>
                <a:spcPct val="150000"/>
              </a:lnSpc>
              <a:buFont typeface="Wingdings" panose="05000000000000000000" pitchFamily="2" charset="2"/>
              <a:buChar char="§"/>
            </a:pPr>
            <a:r>
              <a:rPr lang="en-US" dirty="0">
                <a:latin typeface="Verdana" panose="020B0604030504040204" pitchFamily="34" charset="0"/>
                <a:ea typeface="Verdana" panose="020B0604030504040204" pitchFamily="34" charset="0"/>
              </a:rPr>
              <a:t>Mathematical Model 2:</a:t>
            </a:r>
          </a:p>
          <a:p>
            <a:pPr>
              <a:lnSpc>
                <a:spcPct val="150000"/>
              </a:lnSpc>
            </a:pPr>
            <a:r>
              <a:rPr lang="en-US" dirty="0">
                <a:latin typeface="Verdana" panose="020B0604030504040204" pitchFamily="34" charset="0"/>
                <a:ea typeface="Verdana" panose="020B0604030504040204" pitchFamily="34" charset="0"/>
              </a:rPr>
              <a:t>	Includes points served by drones and those exclusively served by trucks.</a:t>
            </a:r>
          </a:p>
          <a:p>
            <a:pPr>
              <a:lnSpc>
                <a:spcPct val="150000"/>
              </a:lnSpc>
            </a:pPr>
            <a:r>
              <a:rPr lang="en-US" dirty="0">
                <a:latin typeface="Verdana" panose="020B0604030504040204" pitchFamily="34" charset="0"/>
                <a:ea typeface="Verdana" panose="020B0604030504040204" pitchFamily="34" charset="0"/>
              </a:rPr>
              <a:t>	Encompasses all points regardless of package weight, covering both drone-	serviced and truck-exclusive areas.</a:t>
            </a:r>
          </a:p>
        </p:txBody>
      </p:sp>
    </p:spTree>
    <p:extLst>
      <p:ext uri="{BB962C8B-B14F-4D97-AF65-F5344CB8AC3E}">
        <p14:creationId xmlns:p14="http://schemas.microsoft.com/office/powerpoint/2010/main" val="211176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E1140-5A60-C43F-F17D-3E23951EACE3}"/>
              </a:ext>
            </a:extLst>
          </p:cNvPr>
          <p:cNvSpPr>
            <a:spLocks noGrp="1"/>
          </p:cNvSpPr>
          <p:nvPr>
            <p:ph type="title"/>
          </p:nvPr>
        </p:nvSpPr>
        <p:spPr>
          <a:xfrm>
            <a:off x="972670" y="19984"/>
            <a:ext cx="10515600" cy="997510"/>
          </a:xfrm>
        </p:spPr>
        <p:txBody>
          <a:bodyPr>
            <a:normAutofit/>
          </a:bodyPr>
          <a:lstStyle/>
          <a:p>
            <a:pPr algn="ctr"/>
            <a:r>
              <a:rPr kumimoji="0" lang="en-IN" sz="36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MATHEMATICAL MODEL-1</a:t>
            </a:r>
            <a:endParaRPr lang="en-IN" sz="3600" dirty="0">
              <a:latin typeface="Verdana" panose="020B0604030504040204" pitchFamily="34" charset="0"/>
              <a:ea typeface="Verdana" panose="020B0604030504040204" pitchFamily="34" charset="0"/>
            </a:endParaRPr>
          </a:p>
        </p:txBody>
      </p:sp>
      <p:sp>
        <p:nvSpPr>
          <p:cNvPr id="3" name="Slide Number Placeholder 2">
            <a:extLst>
              <a:ext uri="{FF2B5EF4-FFF2-40B4-BE49-F238E27FC236}">
                <a16:creationId xmlns:a16="http://schemas.microsoft.com/office/drawing/2014/main" id="{1E9B09D0-85AA-ADBD-BF85-41E66F4C63DC}"/>
              </a:ext>
            </a:extLst>
          </p:cNvPr>
          <p:cNvSpPr>
            <a:spLocks noGrp="1"/>
          </p:cNvSpPr>
          <p:nvPr>
            <p:ph type="sldNum" sz="quarter" idx="12"/>
          </p:nvPr>
        </p:nvSpPr>
        <p:spPr/>
        <p:txBody>
          <a:bodyPr/>
          <a:lstStyle/>
          <a:p>
            <a:fld id="{7D5BE7BB-FFFC-4434-940F-1F5BAAD09F3B}" type="slidenum">
              <a:rPr lang="en-IN" smtClean="0"/>
              <a:t>25</a:t>
            </a:fld>
            <a:endParaRPr lang="en-IN"/>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C45E3E-8770-271C-3662-CA0E959F740C}"/>
                  </a:ext>
                </a:extLst>
              </p:cNvPr>
              <p:cNvSpPr txBox="1"/>
              <p:nvPr/>
            </p:nvSpPr>
            <p:spPr>
              <a:xfrm>
                <a:off x="506505" y="883159"/>
                <a:ext cx="11322424" cy="5974841"/>
              </a:xfrm>
              <a:prstGeom prst="rect">
                <a:avLst/>
              </a:prstGeom>
              <a:noFill/>
            </p:spPr>
            <p:txBody>
              <a:bodyPr wrap="square" rtlCol="0">
                <a:spAutoFit/>
              </a:bodyPr>
              <a:lstStyle/>
              <a:p>
                <a:r>
                  <a:rPr lang="en-US" dirty="0">
                    <a:ea typeface="Calibri" panose="020F0502020204030204" pitchFamily="34" charset="0"/>
                    <a:cs typeface="Times New Roman" panose="02020603050405020304" pitchFamily="18" charset="0"/>
                  </a:rPr>
                  <a:t>We consider a set where </a:t>
                </a:r>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𝑙</m:t>
                    </m:r>
                    <m:r>
                      <a:rPr lang="en-US">
                        <a:latin typeface="Cambria Math" panose="02040503050406030204" pitchFamily="18" charset="0"/>
                        <a:ea typeface="Calibri" panose="020F0502020204030204" pitchFamily="34" charset="0"/>
                        <a:cs typeface="Times New Roman" panose="02020603050405020304" pitchFamily="18" charset="0"/>
                      </a:rPr>
                      <m:t>,</m:t>
                    </m:r>
                    <m:sSup>
                      <m:sSupPr>
                        <m:ctrlPr>
                          <a:rPr lang="en-IN" i="1">
                            <a:latin typeface="Cambria Math" panose="020405030504060302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𝑙</m:t>
                        </m:r>
                      </m:e>
                      <m:sup>
                        <m:r>
                          <a:rPr lang="en-US" i="1">
                            <a:latin typeface="Cambria Math" panose="02040503050406030204" pitchFamily="18" charset="0"/>
                            <a:ea typeface="Calibri" panose="020F0502020204030204" pitchFamily="34" charset="0"/>
                            <a:cs typeface="Times New Roman" panose="02020603050405020304" pitchFamily="18" charset="0"/>
                          </a:rPr>
                          <m:t>′</m:t>
                        </m:r>
                      </m:sup>
                    </m:sSup>
                    <m:r>
                      <a:rPr lang="en-US">
                        <a:latin typeface="Cambria Math" panose="02040503050406030204" pitchFamily="18" charset="0"/>
                        <a:ea typeface="Calibri" panose="020F0502020204030204" pitchFamily="34" charset="0"/>
                        <a:cs typeface="Times New Roman" panose="02020603050405020304" pitchFamily="18" charset="0"/>
                      </a:rPr>
                      <m:t>∈</m:t>
                    </m:r>
                    <m:r>
                      <a:rPr lang="en-IN" i="1">
                        <a:latin typeface="Cambria Math" panose="02040503050406030204" pitchFamily="18" charset="0"/>
                        <a:ea typeface="Calibri" panose="020F0502020204030204" pitchFamily="34" charset="0"/>
                        <a:cs typeface="Times New Roman" panose="02020603050405020304" pitchFamily="18" charset="0"/>
                      </a:rPr>
                      <m:t>𝐿</m:t>
                    </m:r>
                  </m:oMath>
                </a14:m>
                <a:r>
                  <a:rPr lang="en-US" dirty="0">
                    <a:ea typeface="Calibri" panose="020F0502020204030204" pitchFamily="34" charset="0"/>
                    <a:cs typeface="Times New Roman" panose="02020603050405020304" pitchFamily="18" charset="0"/>
                  </a:rPr>
                  <a:t> which is the set of depot and customer (or delivery) locations, </a:t>
                </a:r>
                <a14:m>
                  <m:oMath xmlns:m="http://schemas.openxmlformats.org/officeDocument/2006/math">
                    <m:r>
                      <m:rPr>
                        <m:sty m:val="p"/>
                      </m:rPr>
                      <a:rPr lang="en-US" i="1">
                        <a:latin typeface="Cambria Math" panose="02040503050406030204" pitchFamily="18" charset="0"/>
                        <a:ea typeface="Calibri" panose="020F0502020204030204" pitchFamily="34" charset="0"/>
                        <a:cs typeface="Times New Roman" panose="02020603050405020304" pitchFamily="18" charset="0"/>
                      </a:rPr>
                      <m:t>L</m:t>
                    </m:r>
                    <m:r>
                      <a:rPr lang="en-US">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𝑙</m:t>
                            </m:r>
                          </m:e>
                          <m:sub>
                            <m:r>
                              <a:rPr lang="en-US">
                                <a:latin typeface="Cambria Math" panose="02040503050406030204" pitchFamily="18" charset="0"/>
                                <a:ea typeface="Calibri" panose="020F0502020204030204" pitchFamily="34" charset="0"/>
                                <a:cs typeface="Times New Roman" panose="02020603050405020304" pitchFamily="18" charset="0"/>
                              </a:rPr>
                              <m:t>0</m:t>
                            </m:r>
                          </m:sub>
                        </m:sSub>
                        <m:r>
                          <a:rPr lang="en-US">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𝑙</m:t>
                            </m:r>
                          </m:e>
                          <m:sub>
                            <m:r>
                              <a:rPr lang="en-US">
                                <a:latin typeface="Cambria Math" panose="02040503050406030204" pitchFamily="18" charset="0"/>
                                <a:ea typeface="Calibri" panose="020F0502020204030204" pitchFamily="34" charset="0"/>
                                <a:cs typeface="Times New Roman" panose="02020603050405020304" pitchFamily="18" charset="0"/>
                              </a:rPr>
                              <m:t>1</m:t>
                            </m:r>
                          </m:sub>
                        </m:sSub>
                        <m:r>
                          <a:rPr lang="en-US">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𝑙</m:t>
                            </m:r>
                          </m:e>
                          <m:sub>
                            <m:r>
                              <a:rPr lang="en-US">
                                <a:latin typeface="Cambria Math" panose="02040503050406030204" pitchFamily="18" charset="0"/>
                                <a:ea typeface="Calibri" panose="020F0502020204030204" pitchFamily="34" charset="0"/>
                                <a:cs typeface="Times New Roman" panose="02020603050405020304" pitchFamily="18" charset="0"/>
                              </a:rPr>
                              <m:t>2</m:t>
                            </m:r>
                          </m:sub>
                        </m:sSub>
                        <m:r>
                          <a:rPr lang="en-US">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𝑙</m:t>
                            </m:r>
                          </m:e>
                          <m:sub>
                            <m:r>
                              <a:rPr lang="en-US">
                                <a:latin typeface="Cambria Math" panose="02040503050406030204" pitchFamily="18" charset="0"/>
                                <a:ea typeface="Calibri" panose="020F0502020204030204" pitchFamily="34" charset="0"/>
                                <a:cs typeface="Times New Roman" panose="02020603050405020304" pitchFamily="18" charset="0"/>
                              </a:rPr>
                              <m:t>3</m:t>
                            </m:r>
                          </m:sub>
                        </m:sSub>
                        <m:r>
                          <a:rPr lang="en-US">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𝑙</m:t>
                            </m:r>
                          </m:e>
                          <m:sub>
                            <m:r>
                              <a:rPr lang="en-US" i="1">
                                <a:latin typeface="Cambria Math" panose="02040503050406030204" pitchFamily="18" charset="0"/>
                                <a:ea typeface="Calibri" panose="020F0502020204030204" pitchFamily="34" charset="0"/>
                                <a:cs typeface="Times New Roman" panose="02020603050405020304" pitchFamily="18" charset="0"/>
                              </a:rPr>
                              <m:t>𝑁</m:t>
                            </m:r>
                          </m:sub>
                        </m:sSub>
                      </m:e>
                    </m:d>
                  </m:oMath>
                </a14:m>
                <a:r>
                  <a:rPr lang="en-US" dirty="0">
                    <a:ea typeface="Calibri" panose="020F0502020204030204" pitchFamily="34" charset="0"/>
                    <a:cs typeface="Times New Roman" panose="02020603050405020304" pitchFamily="18" charset="0"/>
                  </a:rPr>
                  <a:t>, where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𝑙</m:t>
                        </m:r>
                      </m:e>
                      <m:sub>
                        <m:r>
                          <a:rPr lang="en-US">
                            <a:latin typeface="Cambria Math" panose="02040503050406030204" pitchFamily="18" charset="0"/>
                            <a:ea typeface="Calibri" panose="020F0502020204030204" pitchFamily="34" charset="0"/>
                            <a:cs typeface="Times New Roman" panose="02020603050405020304" pitchFamily="18" charset="0"/>
                          </a:rPr>
                          <m:t>0</m:t>
                        </m:r>
                      </m:sub>
                    </m:sSub>
                  </m:oMath>
                </a14:m>
                <a:r>
                  <a:rPr lang="en-US" dirty="0">
                    <a:ea typeface="Calibri" panose="020F0502020204030204" pitchFamily="34" charset="0"/>
                    <a:cs typeface="Times New Roman" panose="02020603050405020304" pitchFamily="18" charset="0"/>
                  </a:rPr>
                  <a:t> denotes the depot location.</a:t>
                </a:r>
                <a:r>
                  <a:rPr lang="en-IN" i="1" dirty="0">
                    <a:ea typeface="Calibri" panose="020F0502020204030204" pitchFamily="34" charset="0"/>
                    <a:cs typeface="Times New Roman" panose="02020603050405020304" pitchFamily="18" charset="0"/>
                  </a:rPr>
                  <a:t>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𝒦</m:t>
                    </m:r>
                  </m:oMath>
                </a14:m>
                <a:r>
                  <a:rPr lang="en-US" sz="1800" dirty="0">
                    <a:effectLst/>
                    <a:ea typeface="Calibri" panose="020F0502020204030204" pitchFamily="34" charset="0"/>
                    <a:cs typeface="Times New Roman" panose="02020603050405020304" pitchFamily="18" charset="0"/>
                  </a:rPr>
                  <a:t> set of possible clusters, K </a:t>
                </a:r>
                <a14:m>
                  <m:oMath xmlns:m="http://schemas.openxmlformats.org/officeDocument/2006/math">
                    <m:r>
                      <a:rPr lang="en-US" sz="1800">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IN" i="1">
                            <a:effectLst/>
                            <a:latin typeface="Cambria Math" panose="02040503050406030204" pitchFamily="18" charset="0"/>
                          </a:rPr>
                        </m:ctrlPr>
                      </m:dPr>
                      <m:e>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𝑜</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180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1800">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1800">
                                <a:effectLst/>
                                <a:latin typeface="Cambria Math" panose="02040503050406030204" pitchFamily="18" charset="0"/>
                                <a:ea typeface="Calibri" panose="020F0502020204030204" pitchFamily="34" charset="0"/>
                                <a:cs typeface="Times New Roman" panose="02020603050405020304" pitchFamily="18" charset="0"/>
                              </a:rPr>
                              <m:t>3</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b>
                            <m:acc>
                              <m:accPr>
                                <m:chr m:val="̂"/>
                                <m:ctrlPr>
                                  <a:rPr lang="en-IN" i="1">
                                    <a:effectLst/>
                                    <a:latin typeface="Cambria Math" panose="020405030504060302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𝐾</m:t>
                                </m:r>
                              </m:e>
                            </m:acc>
                          </m:sub>
                        </m:sSub>
                      </m:e>
                    </m:d>
                  </m:oMath>
                </a14:m>
                <a:r>
                  <a:rPr lang="en-US" sz="1800" dirty="0">
                    <a:effectLst/>
                    <a:ea typeface="Calibri" panose="020F0502020204030204" pitchFamily="34" charset="0"/>
                    <a:cs typeface="Times New Roman" panose="02020603050405020304" pitchFamily="18" charset="0"/>
                  </a:rPr>
                  <a:t>, where </a:t>
                </a:r>
                <a14:m>
                  <m:oMath xmlns:m="http://schemas.openxmlformats.org/officeDocument/2006/math">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𝑜</m:t>
                        </m:r>
                      </m:sub>
                    </m:sSub>
                  </m:oMath>
                </a14:m>
                <a:r>
                  <a:rPr lang="en-US" sz="1800" dirty="0">
                    <a:effectLst/>
                    <a:ea typeface="Calibri" panose="020F0502020204030204" pitchFamily="34" charset="0"/>
                    <a:cs typeface="Times New Roman" panose="02020603050405020304" pitchFamily="18" charset="0"/>
                  </a:rPr>
                  <a:t> denotes the cluster with depot as its focal point Decision Variables and </a:t>
                </a:r>
                <a14:m>
                  <m:oMath xmlns:m="http://schemas.openxmlformats.org/officeDocument/2006/math">
                    <m:acc>
                      <m:accPr>
                        <m:chr m:val="̂"/>
                        <m:ctrlPr>
                          <a:rPr lang="en-IN" i="1">
                            <a:latin typeface="Cambria Math" panose="02040503050406030204" pitchFamily="18" charset="0"/>
                          </a:rPr>
                        </m:ctrlPr>
                      </m:accPr>
                      <m:e>
                        <m:r>
                          <a:rPr lang="en-US" i="1">
                            <a:latin typeface="Cambria Math" panose="02040503050406030204" pitchFamily="18" charset="0"/>
                            <a:ea typeface="Calibri" panose="020F0502020204030204" pitchFamily="34" charset="0"/>
                            <a:cs typeface="Times New Roman" panose="02020603050405020304" pitchFamily="18" charset="0"/>
                          </a:rPr>
                          <m:t>𝐾</m:t>
                        </m:r>
                      </m:e>
                    </m:acc>
                  </m:oMath>
                </a14:m>
                <a:r>
                  <a:rPr lang="en-US" dirty="0">
                    <a:ea typeface="Calibri" panose="020F0502020204030204" pitchFamily="34" charset="0"/>
                    <a:cs typeface="Times New Roman" panose="02020603050405020304" pitchFamily="18" charset="0"/>
                  </a:rPr>
                  <a:t> is the total number of clusters. </a:t>
                </a:r>
              </a:p>
              <a:p>
                <a:endParaRPr lang="en-US" i="1" dirty="0">
                  <a:ea typeface="Calibri" panose="020F0502020204030204" pitchFamily="34" charset="0"/>
                  <a:cs typeface="Times New Roman" panose="02020603050405020304" pitchFamily="18" charset="0"/>
                </a:endParaRPr>
              </a:p>
              <a:p>
                <a:r>
                  <a:rPr lang="en-US" sz="1800" b="1" dirty="0">
                    <a:effectLst/>
                    <a:ea typeface="Calibri" panose="020F0502020204030204" pitchFamily="34" charset="0"/>
                    <a:cs typeface="Times New Roman" panose="02020603050405020304" pitchFamily="18" charset="0"/>
                  </a:rPr>
                  <a:t>Parameters</a:t>
                </a:r>
                <a:br>
                  <a:rPr lang="en-US" sz="1800" dirty="0">
                    <a:effectLst/>
                    <a:ea typeface="Calibri" panose="020F0502020204030204" pitchFamily="34" charset="0"/>
                    <a:cs typeface="Times New Roman" panose="02020603050405020304" pitchFamily="18" charset="0"/>
                  </a:rPr>
                </a:br>
                <a14:m>
                  <m:oMath xmlns:m="http://schemas.openxmlformats.org/officeDocument/2006/math">
                    <m:box>
                      <m:boxPr>
                        <m:ctrlPr>
                          <a:rPr lang="en-IN" i="1" smtClean="0">
                            <a:effectLst/>
                            <a:latin typeface="Cambria Math" panose="02040503050406030204" pitchFamily="18" charset="0"/>
                          </a:rPr>
                        </m:ctrlPr>
                      </m:boxPr>
                      <m:e>
                        <m:sSup>
                          <m:sSupPr>
                            <m:ctrlPr>
                              <a:rPr lang="en-IN" sz="1600" i="1">
                                <a:solidFill>
                                  <a:prstClr val="black"/>
                                </a:solidFill>
                                <a:latin typeface="Cambria Math" panose="02040503050406030204" pitchFamily="18" charset="0"/>
                                <a:ea typeface="Calibri" panose="020F0502020204030204" pitchFamily="34" charset="0"/>
                                <a:cs typeface="Times New Roman" panose="02020603050405020304" pitchFamily="18" charset="0"/>
                              </a:rPr>
                            </m:ctrlPr>
                          </m:sSupPr>
                          <m:e>
                            <m:r>
                              <a:rPr lang="en-IN" sz="1600" i="1">
                                <a:solidFill>
                                  <a:prstClr val="black"/>
                                </a:solidFill>
                                <a:latin typeface="Cambria Math" panose="02040503050406030204" pitchFamily="18" charset="0"/>
                                <a:ea typeface="Calibri" panose="020F0502020204030204" pitchFamily="34" charset="0"/>
                                <a:cs typeface="Times New Roman" panose="02020603050405020304" pitchFamily="18" charset="0"/>
                              </a:rPr>
                              <m:t>𝐶</m:t>
                            </m:r>
                          </m:e>
                          <m:sup>
                            <m:r>
                              <a:rPr lang="en-IN" sz="1600" i="1">
                                <a:solidFill>
                                  <a:prstClr val="black"/>
                                </a:solidFill>
                                <a:latin typeface="Cambria Math" panose="02040503050406030204" pitchFamily="18" charset="0"/>
                                <a:ea typeface="Calibri" panose="020F0502020204030204" pitchFamily="34" charset="0"/>
                                <a:cs typeface="Times New Roman" panose="02020603050405020304" pitchFamily="18" charset="0"/>
                              </a:rPr>
                              <m:t>𝐷</m:t>
                            </m:r>
                          </m:sup>
                        </m:sSup>
                      </m:e>
                    </m:box>
                  </m:oMath>
                </a14:m>
                <a:r>
                  <a:rPr lang="en-US" sz="1800" dirty="0">
                    <a:effectLst/>
                    <a:ea typeface="Calibri" panose="020F0502020204030204" pitchFamily="34" charset="0"/>
                    <a:cs typeface="Times New Roman" panose="02020603050405020304" pitchFamily="18" charset="0"/>
                  </a:rPr>
                  <a:t> </a:t>
                </a:r>
                <a:r>
                  <a:rPr lang="en-US" dirty="0">
                    <a:ea typeface="Calibri" panose="020F0502020204030204" pitchFamily="34" charset="0"/>
                    <a:cs typeface="Times New Roman" panose="02020603050405020304" pitchFamily="18" charset="0"/>
                  </a:rPr>
                  <a:t>       </a:t>
                </a:r>
                <a:r>
                  <a:rPr lang="en-US" sz="1800" dirty="0">
                    <a:effectLst/>
                    <a:ea typeface="Calibri" panose="020F0502020204030204" pitchFamily="34" charset="0"/>
                    <a:cs typeface="Times New Roman" panose="02020603050405020304" pitchFamily="18" charset="0"/>
                  </a:rPr>
                  <a:t>   travel cost of drone (in </a:t>
                </a:r>
                <a14:m>
                  <m:oMath xmlns:m="http://schemas.openxmlformats.org/officeDocument/2006/math">
                    <m:r>
                      <m:rPr>
                        <m:sty m:val="p"/>
                      </m:rPr>
                      <a:rPr lang="en-US">
                        <a:latin typeface="Cambria Math" panose="02040503050406030204" pitchFamily="18" charset="0"/>
                        <a:ea typeface="Calibri" panose="020F0502020204030204" pitchFamily="34" charset="0"/>
                        <a:cs typeface="Times New Roman" panose="02020603050405020304" pitchFamily="18" charset="0"/>
                      </a:rPr>
                      <m:t>R</m:t>
                    </m:r>
                    <m:r>
                      <m:rPr>
                        <m:sty m:val="p"/>
                      </m:rPr>
                      <a:rPr lang="en-IN" b="0" i="0" smtClean="0">
                        <a:latin typeface="Cambria Math" panose="02040503050406030204" pitchFamily="18" charset="0"/>
                        <a:ea typeface="Calibri" panose="020F0502020204030204" pitchFamily="34" charset="0"/>
                        <a:cs typeface="Times New Roman" panose="02020603050405020304" pitchFamily="18" charset="0"/>
                      </a:rPr>
                      <m:t>s</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IN" sz="1800" b="0" i="0" smtClean="0">
                        <a:effectLst/>
                        <a:latin typeface="Cambria Math" panose="02040503050406030204" pitchFamily="18" charset="0"/>
                        <a:ea typeface="Calibri" panose="020F0502020204030204" pitchFamily="34" charset="0"/>
                        <a:cs typeface="Times New Roman" panose="02020603050405020304" pitchFamily="18" charset="0"/>
                      </a:rPr>
                      <m:t>Km</m:t>
                    </m:r>
                  </m:oMath>
                </a14:m>
                <a:r>
                  <a:rPr lang="en-US" sz="1800" dirty="0">
                    <a:effectLst/>
                    <a:ea typeface="Calibri" panose="020F0502020204030204" pitchFamily="34" charset="0"/>
                    <a:cs typeface="Times New Roman" panose="02020603050405020304" pitchFamily="18" charset="0"/>
                  </a:rPr>
                  <a:t>)</a:t>
                </a:r>
                <a:br>
                  <a:rPr lang="en-US" sz="1800" dirty="0">
                    <a:effectLst/>
                    <a:ea typeface="Calibri" panose="020F0502020204030204" pitchFamily="34" charset="0"/>
                    <a:cs typeface="Times New Roman" panose="02020603050405020304" pitchFamily="18" charset="0"/>
                  </a:rPr>
                </a:br>
                <a14:m>
                  <m:oMath xmlns:m="http://schemas.openxmlformats.org/officeDocument/2006/math">
                    <m:sSup>
                      <m:sSupPr>
                        <m:ctrlPr>
                          <a:rPr lang="en-IN"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𝐶</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𝑇</m:t>
                        </m:r>
                      </m:sup>
                    </m:sSup>
                    <m:box>
                      <m:boxPr>
                        <m:ctrlPr>
                          <a:rPr lang="en-IN" i="1">
                            <a:effectLst/>
                            <a:latin typeface="Cambria Math" panose="02040503050406030204" pitchFamily="18" charset="0"/>
                          </a:rPr>
                        </m:ctrlPr>
                      </m:boxPr>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box>
                    <m:r>
                      <a:rPr lang="en-IN" sz="1800" b="0" i="0" smtClean="0">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sz="1800" dirty="0">
                    <a:effectLst/>
                    <a:ea typeface="Calibri" panose="020F0502020204030204" pitchFamily="34" charset="0"/>
                    <a:cs typeface="Times New Roman" panose="02020603050405020304" pitchFamily="18" charset="0"/>
                  </a:rPr>
                  <a:t>  travel cost of truck (in </a:t>
                </a:r>
                <a14:m>
                  <m:oMath xmlns:m="http://schemas.openxmlformats.org/officeDocument/2006/math">
                    <m:r>
                      <m:rPr>
                        <m:sty m:val="p"/>
                      </m:rPr>
                      <a:rPr lang="en-US">
                        <a:latin typeface="Cambria Math" panose="02040503050406030204" pitchFamily="18" charset="0"/>
                        <a:ea typeface="Calibri" panose="020F0502020204030204" pitchFamily="34" charset="0"/>
                        <a:cs typeface="Times New Roman" panose="02020603050405020304" pitchFamily="18" charset="0"/>
                      </a:rPr>
                      <m:t>R</m:t>
                    </m:r>
                    <m:r>
                      <m:rPr>
                        <m:sty m:val="p"/>
                      </m:rPr>
                      <a:rPr lang="en-IN" b="0" i="0" smtClean="0">
                        <a:latin typeface="Cambria Math" panose="02040503050406030204" pitchFamily="18" charset="0"/>
                        <a:ea typeface="Calibri" panose="020F0502020204030204" pitchFamily="34" charset="0"/>
                        <a:cs typeface="Times New Roman" panose="02020603050405020304" pitchFamily="18" charset="0"/>
                      </a:rPr>
                      <m:t>s</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IN" sz="1800" b="0" i="0" smtClean="0">
                        <a:effectLst/>
                        <a:latin typeface="Cambria Math" panose="02040503050406030204" pitchFamily="18" charset="0"/>
                        <a:ea typeface="Calibri" panose="020F0502020204030204" pitchFamily="34" charset="0"/>
                        <a:cs typeface="Times New Roman" panose="02020603050405020304" pitchFamily="18" charset="0"/>
                      </a:rPr>
                      <m:t>Km</m:t>
                    </m:r>
                  </m:oMath>
                </a14:m>
                <a:r>
                  <a:rPr lang="en-US" sz="1800" dirty="0">
                    <a:effectLst/>
                    <a:ea typeface="Calibri" panose="020F0502020204030204" pitchFamily="34" charset="0"/>
                    <a:cs typeface="Times New Roman" panose="02020603050405020304" pitchFamily="18" charset="0"/>
                  </a:rPr>
                  <a:t>)</a:t>
                </a:r>
              </a:p>
              <a:p>
                <a14:m>
                  <m:oMath xmlns:m="http://schemas.openxmlformats.org/officeDocument/2006/math">
                    <m:d>
                      <m:dPr>
                        <m:ctrlPr>
                          <a:rPr lang="en-IN" i="1" smtClean="0">
                            <a:latin typeface="Cambria Math" panose="02040503050406030204" pitchFamily="18" charset="0"/>
                          </a:rPr>
                        </m:ctrlPr>
                      </m:dPr>
                      <m:e>
                        <m:sSub>
                          <m:sSubPr>
                            <m:ctrlPr>
                              <a:rPr lang="en-IN"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𝐴</m:t>
                            </m:r>
                          </m:e>
                          <m:sub>
                            <m:r>
                              <a:rPr lang="en-US" i="1">
                                <a:latin typeface="Cambria Math" panose="02040503050406030204" pitchFamily="18" charset="0"/>
                                <a:ea typeface="Calibri" panose="020F0502020204030204" pitchFamily="34" charset="0"/>
                                <a:cs typeface="Times New Roman" panose="02020603050405020304" pitchFamily="18" charset="0"/>
                              </a:rPr>
                              <m:t>𝑙</m:t>
                            </m:r>
                          </m:sub>
                        </m:sSub>
                        <m:r>
                          <a:rPr lang="en-US">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𝐵</m:t>
                            </m:r>
                          </m:e>
                          <m:sub>
                            <m:r>
                              <a:rPr lang="en-US" i="1">
                                <a:latin typeface="Cambria Math" panose="02040503050406030204" pitchFamily="18" charset="0"/>
                                <a:ea typeface="Calibri" panose="020F0502020204030204" pitchFamily="34" charset="0"/>
                                <a:cs typeface="Times New Roman" panose="02020603050405020304" pitchFamily="18" charset="0"/>
                              </a:rPr>
                              <m:t>𝑙</m:t>
                            </m:r>
                          </m:sub>
                        </m:sSub>
                      </m:e>
                    </m:d>
                  </m:oMath>
                </a14:m>
                <a:r>
                  <a:rPr lang="en-US" dirty="0">
                    <a:ea typeface="Calibri" panose="020F0502020204030204" pitchFamily="34" charset="0"/>
                    <a:cs typeface="Times New Roman" panose="02020603050405020304" pitchFamily="18" charset="0"/>
                  </a:rPr>
                  <a:t>  coordinates of delivery location </a:t>
                </a:r>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𝑙</m:t>
                    </m:r>
                    <m:r>
                      <a:rPr lang="en-US">
                        <a:latin typeface="Cambria Math" panose="02040503050406030204" pitchFamily="18" charset="0"/>
                        <a:ea typeface="Calibri" panose="020F0502020204030204" pitchFamily="34" charset="0"/>
                        <a:cs typeface="Times New Roman" panose="02020603050405020304" pitchFamily="18" charset="0"/>
                      </a:rPr>
                      <m:t>∈</m:t>
                    </m:r>
                    <m:r>
                      <a:rPr lang="en-IN" i="1">
                        <a:latin typeface="Cambria Math" panose="02040503050406030204" pitchFamily="18" charset="0"/>
                        <a:ea typeface="Calibri" panose="020F0502020204030204" pitchFamily="34" charset="0"/>
                        <a:cs typeface="Times New Roman" panose="02020603050405020304" pitchFamily="18" charset="0"/>
                      </a:rPr>
                      <m:t>𝐿</m:t>
                    </m:r>
                  </m:oMath>
                </a14:m>
                <a:br>
                  <a:rPr lang="en-US" dirty="0">
                    <a:ea typeface="Calibri" panose="020F0502020204030204" pitchFamily="34" charset="0"/>
                    <a:cs typeface="Times New Roman" panose="02020603050405020304" pitchFamily="18" charset="0"/>
                  </a:rPr>
                </a:br>
                <a14:m>
                  <m:oMath xmlns:m="http://schemas.openxmlformats.org/officeDocument/2006/math">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sub>
                    </m:sSub>
                    <m:box>
                      <m:boxPr>
                        <m:ctrlPr>
                          <a:rPr lang="en-IN" i="1">
                            <a:effectLst/>
                            <a:latin typeface="Cambria Math" panose="02040503050406030204" pitchFamily="18" charset="0"/>
                          </a:rPr>
                        </m:ctrlPr>
                      </m:boxPr>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box>
                  </m:oMath>
                </a14:m>
                <a:r>
                  <a:rPr lang="en-US" sz="1800" dirty="0">
                    <a:effectLst/>
                    <a:ea typeface="Calibri" panose="020F0502020204030204" pitchFamily="34" charset="0"/>
                    <a:cs typeface="Times New Roman" panose="02020603050405020304" pitchFamily="18" charset="0"/>
                  </a:rPr>
                  <a:t>          maximum flight range of a drone (in Km) serving delivery location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effectLst/>
                        <a:latin typeface="Cambria Math" panose="02040503050406030204" pitchFamily="18" charset="0"/>
                        <a:ea typeface="Calibri" panose="020F0502020204030204" pitchFamily="34" charset="0"/>
                        <a:cs typeface="Times New Roman" panose="02020603050405020304" pitchFamily="18" charset="0"/>
                      </a:rPr>
                      <m:t>𝐿</m:t>
                    </m:r>
                  </m:oMath>
                </a14:m>
                <a:br>
                  <a:rPr lang="en-US" sz="1800" dirty="0">
                    <a:effectLst/>
                    <a:ea typeface="Calibri" panose="020F0502020204030204" pitchFamily="34" charset="0"/>
                    <a:cs typeface="Times New Roman" panose="02020603050405020304" pitchFamily="18" charset="0"/>
                  </a:rPr>
                </a:br>
                <a:r>
                  <a:rPr lang="en-US" sz="1800" dirty="0">
                    <a:effectLst/>
                    <a:ea typeface="Calibri" panose="020F0502020204030204" pitchFamily="34" charset="0"/>
                    <a:cs typeface="Times New Roman" panose="02020603050405020304" pitchFamily="18" charset="0"/>
                  </a:rPr>
                  <a:t>g             number of drones mounted on the truck</a:t>
                </a:r>
              </a:p>
              <a:p>
                <a:endParaRPr lang="en-US" sz="1800" dirty="0">
                  <a:effectLst/>
                  <a:ea typeface="Calibri" panose="020F0502020204030204" pitchFamily="34" charset="0"/>
                  <a:cs typeface="Times New Roman" panose="02020603050405020304" pitchFamily="18" charset="0"/>
                </a:endParaRPr>
              </a:p>
              <a:p>
                <a:r>
                  <a:rPr lang="en-US" sz="1800" b="1" dirty="0">
                    <a:effectLst/>
                    <a:ea typeface="Calibri" panose="020F0502020204030204" pitchFamily="34" charset="0"/>
                    <a:cs typeface="Times New Roman" panose="02020603050405020304" pitchFamily="18" charset="0"/>
                  </a:rPr>
                  <a:t>Decision variables</a:t>
                </a:r>
                <a:br>
                  <a:rPr lang="en-US" sz="1800" dirty="0">
                    <a:effectLst/>
                    <a:ea typeface="Calibri" panose="020F0502020204030204" pitchFamily="34" charset="0"/>
                    <a:cs typeface="Times New Roman" panose="02020603050405020304" pitchFamily="18" charset="0"/>
                  </a:rPr>
                </a:br>
                <a14:m>
                  <m:oMath xmlns:m="http://schemas.openxmlformats.org/officeDocument/2006/math">
                    <m:d>
                      <m:dPr>
                        <m:ctrlPr>
                          <a:rPr lang="en-IN" i="1" smtClean="0">
                            <a:effectLst/>
                            <a:latin typeface="Cambria Math" panose="02040503050406030204" pitchFamily="18" charset="0"/>
                          </a:rPr>
                        </m:ctrlPr>
                      </m:dPr>
                      <m:e>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𝑏</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sub>
                        </m:sSub>
                      </m:e>
                    </m:d>
                    <m:box>
                      <m:boxPr>
                        <m:ctrlPr>
                          <a:rPr lang="en-IN" i="1">
                            <a:effectLst/>
                            <a:latin typeface="Cambria Math" panose="02040503050406030204" pitchFamily="18" charset="0"/>
                          </a:rPr>
                        </m:ctrlPr>
                      </m:boxPr>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box>
                  </m:oMath>
                </a14:m>
                <a:r>
                  <a:rPr lang="en-US" sz="1800" dirty="0">
                    <a:effectLst/>
                    <a:ea typeface="Calibri" panose="020F0502020204030204" pitchFamily="34" charset="0"/>
                    <a:cs typeface="Times New Roman" panose="02020603050405020304" pitchFamily="18" charset="0"/>
                  </a:rPr>
                  <a:t> coordinates of truck stop or cluster focal point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effectLst/>
                        <a:latin typeface="Cambria Math" panose="02040503050406030204" pitchFamily="18" charset="0"/>
                        <a:ea typeface="Calibri" panose="020F0502020204030204" pitchFamily="34" charset="0"/>
                        <a:cs typeface="Times New Roman" panose="02020603050405020304" pitchFamily="18" charset="0"/>
                      </a:rPr>
                      <m:t>𝐾</m:t>
                    </m:r>
                  </m:oMath>
                </a14:m>
                <a:endParaRPr lang="en-IN" sz="1800" b="0" i="1" dirty="0">
                  <a:effectLst/>
                  <a:latin typeface="Cambria Math" panose="02040503050406030204" pitchFamily="18" charset="0"/>
                  <a:ea typeface="Calibri" panose="020F0502020204030204" pitchFamily="34" charset="0"/>
                  <a:cs typeface="Times New Roman" panose="02020603050405020304" pitchFamily="18" charset="0"/>
                </a:endParaRPr>
              </a:p>
              <a:p>
                <a14:m>
                  <m:oMath xmlns:m="http://schemas.openxmlformats.org/officeDocument/2006/math">
                    <m:sSubSup>
                      <m:sSubSupPr>
                        <m:ctrlPr>
                          <a:rPr lang="en-IN" i="1">
                            <a:effectLst/>
                            <a:latin typeface="Cambria Math" panose="02040503050406030204" pitchFamily="18" charset="0"/>
                          </a:rPr>
                        </m:ctrlPr>
                      </m:sSub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𝑑</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𝑙𝑘</m:t>
                        </m:r>
                      </m:sub>
                      <m:sup>
                        <m:r>
                          <a:rPr lang="en-US" sz="1800" i="1">
                            <a:effectLst/>
                            <a:latin typeface="Cambria Math" panose="02040503050406030204" pitchFamily="18" charset="0"/>
                            <a:ea typeface="Calibri" panose="020F0502020204030204" pitchFamily="34" charset="0"/>
                            <a:cs typeface="Times New Roman" panose="02020603050405020304" pitchFamily="18" charset="0"/>
                          </a:rPr>
                          <m:t>𝐸</m:t>
                        </m:r>
                      </m:sup>
                    </m:sSubSup>
                    <m:box>
                      <m:boxPr>
                        <m:ctrlPr>
                          <a:rPr lang="en-IN" i="1">
                            <a:effectLst/>
                            <a:latin typeface="Cambria Math" panose="02040503050406030204" pitchFamily="18" charset="0"/>
                          </a:rPr>
                        </m:ctrlPr>
                      </m:boxPr>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box>
                  </m:oMath>
                </a14:m>
                <a:r>
                  <a:rPr lang="en-US" sz="1800" dirty="0">
                    <a:effectLst/>
                    <a:ea typeface="Calibri" panose="020F0502020204030204" pitchFamily="34" charset="0"/>
                    <a:cs typeface="Times New Roman" panose="02020603050405020304" pitchFamily="18" charset="0"/>
                  </a:rPr>
                  <a:t>          Euclidean distance (in Km) between delivery location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ℒ</m:t>
                    </m:r>
                  </m:oMath>
                </a14:m>
                <a:r>
                  <a:rPr lang="en-US" sz="1800" dirty="0">
                    <a:effectLst/>
                    <a:ea typeface="Calibri" panose="020F0502020204030204" pitchFamily="34" charset="0"/>
                    <a:cs typeface="Times New Roman" panose="02020603050405020304" pitchFamily="18" charset="0"/>
                  </a:rPr>
                  <a:t> and cluster focal point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IN" sz="1800" b="0" i="0" smtClean="0">
                        <a:effectLst/>
                        <a:latin typeface="Cambria Math" panose="02040503050406030204" pitchFamily="18" charset="0"/>
                        <a:ea typeface="Calibri" panose="020F0502020204030204" pitchFamily="34" charset="0"/>
                        <a:cs typeface="Times New Roman" panose="02020603050405020304" pitchFamily="18" charset="0"/>
                      </a:rPr>
                      <m:t>K</m:t>
                    </m:r>
                  </m:oMath>
                </a14:m>
                <a:br>
                  <a:rPr lang="en-US" sz="1800" dirty="0">
                    <a:effectLst/>
                    <a:ea typeface="Calibri" panose="020F0502020204030204" pitchFamily="34" charset="0"/>
                    <a:cs typeface="Times New Roman" panose="02020603050405020304" pitchFamily="18" charset="0"/>
                  </a:rPr>
                </a:br>
                <a14:m>
                  <m:oMath xmlns:m="http://schemas.openxmlformats.org/officeDocument/2006/math">
                    <m:sSubSup>
                      <m:sSubSupPr>
                        <m:ctrlPr>
                          <a:rPr lang="en-IN" i="1">
                            <a:effectLst/>
                            <a:latin typeface="Cambria Math" panose="02040503050406030204" pitchFamily="18" charset="0"/>
                          </a:rPr>
                        </m:ctrlPr>
                      </m:sSub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𝑑</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sSup>
                          <m:sSupPr>
                            <m:ctrlPr>
                              <a:rPr lang="en-IN"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sub>
                      <m:sup>
                        <m:r>
                          <a:rPr lang="en-IN" sz="1800" b="0" i="1" smtClean="0">
                            <a:effectLst/>
                            <a:latin typeface="Cambria Math" panose="02040503050406030204" pitchFamily="18" charset="0"/>
                            <a:ea typeface="Calibri" panose="020F0502020204030204" pitchFamily="34" charset="0"/>
                            <a:cs typeface="Times New Roman" panose="02020603050405020304" pitchFamily="18" charset="0"/>
                          </a:rPr>
                          <m:t>𝐸</m:t>
                        </m:r>
                      </m:sup>
                    </m:sSubSup>
                    <m:box>
                      <m:boxPr>
                        <m:ctrlPr>
                          <a:rPr lang="en-IN" i="1">
                            <a:effectLst/>
                            <a:latin typeface="Cambria Math" panose="02040503050406030204" pitchFamily="18" charset="0"/>
                          </a:rPr>
                        </m:ctrlPr>
                      </m:boxPr>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box>
                    <m:r>
                      <a:rPr lang="en-IN" sz="18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IN" sz="1800" b="0" i="0" smtClean="0">
                        <a:effectLst/>
                        <a:latin typeface="Cambria Math" panose="02040503050406030204" pitchFamily="18" charset="0"/>
                        <a:ea typeface="Calibri" panose="020F0502020204030204" pitchFamily="34" charset="0"/>
                        <a:cs typeface="Times New Roman" panose="02020603050405020304" pitchFamily="18" charset="0"/>
                      </a:rPr>
                      <m:t>Euclidean</m:t>
                    </m:r>
                  </m:oMath>
                </a14:m>
                <a:r>
                  <a:rPr lang="en-US" sz="1800" dirty="0">
                    <a:effectLst/>
                    <a:ea typeface="Calibri" panose="020F0502020204030204" pitchFamily="34" charset="0"/>
                    <a:cs typeface="Times New Roman" panose="02020603050405020304" pitchFamily="18" charset="0"/>
                  </a:rPr>
                  <a:t> distance (in </a:t>
                </a:r>
                <a:r>
                  <a:rPr lang="en-US" dirty="0">
                    <a:ea typeface="Calibri" panose="020F0502020204030204" pitchFamily="34" charset="0"/>
                    <a:cs typeface="Times New Roman" panose="02020603050405020304" pitchFamily="18" charset="0"/>
                  </a:rPr>
                  <a:t>Km</a:t>
                </a:r>
                <a:r>
                  <a:rPr lang="en-US" sz="1800" dirty="0">
                    <a:effectLst/>
                    <a:ea typeface="Calibri" panose="020F0502020204030204" pitchFamily="34" charset="0"/>
                    <a:cs typeface="Times New Roman" panose="02020603050405020304" pitchFamily="18" charset="0"/>
                  </a:rPr>
                  <a:t>) between cluster focal points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IN" sz="1800" b="0" i="0" smtClean="0">
                        <a:effectLst/>
                        <a:latin typeface="Cambria Math" panose="02040503050406030204" pitchFamily="18" charset="0"/>
                        <a:ea typeface="Calibri" panose="020F0502020204030204" pitchFamily="34" charset="0"/>
                        <a:cs typeface="Times New Roman" panose="02020603050405020304" pitchFamily="18" charset="0"/>
                      </a:rPr>
                      <m:t>K</m:t>
                    </m:r>
                  </m:oMath>
                </a14:m>
                <a:r>
                  <a:rPr lang="en-US" sz="1800" dirty="0">
                    <a:effectLst/>
                    <a:ea typeface="Calibri" panose="020F0502020204030204" pitchFamily="34" charset="0"/>
                    <a:cs typeface="Times New Roman" panose="02020603050405020304" pitchFamily="18" charset="0"/>
                  </a:rPr>
                  <a:t> and </a:t>
                </a:r>
                <a14:m>
                  <m:oMath xmlns:m="http://schemas.openxmlformats.org/officeDocument/2006/math">
                    <m:sSup>
                      <m:sSupPr>
                        <m:ctrlPr>
                          <a:rPr lang="en-IN"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US" sz="18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IN" sz="1800" b="0" i="0" smtClean="0">
                        <a:effectLst/>
                        <a:latin typeface="Cambria Math" panose="02040503050406030204" pitchFamily="18" charset="0"/>
                        <a:ea typeface="Calibri" panose="020F0502020204030204" pitchFamily="34" charset="0"/>
                        <a:cs typeface="Times New Roman" panose="02020603050405020304" pitchFamily="18" charset="0"/>
                      </a:rPr>
                      <m:t>K</m:t>
                    </m:r>
                  </m:oMath>
                </a14:m>
                <a:br>
                  <a:rPr lang="en-US" sz="1800" dirty="0">
                    <a:effectLst/>
                    <a:ea typeface="Calibri" panose="020F0502020204030204" pitchFamily="34" charset="0"/>
                    <a:cs typeface="Times New Roman" panose="02020603050405020304" pitchFamily="18" charset="0"/>
                  </a:rPr>
                </a:br>
                <a14:m>
                  <m:oMath xmlns:m="http://schemas.openxmlformats.org/officeDocument/2006/math">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𝑙𝑘</m:t>
                        </m:r>
                      </m:sub>
                    </m:sSub>
                    <m:box>
                      <m:boxPr>
                        <m:ctrlPr>
                          <a:rPr lang="en-IN" i="1">
                            <a:effectLst/>
                            <a:latin typeface="Cambria Math" panose="02040503050406030204" pitchFamily="18" charset="0"/>
                          </a:rPr>
                        </m:ctrlPr>
                      </m:boxPr>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box>
                    <m:r>
                      <a:rPr lang="en-IN" sz="1800" b="0" i="0"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1800">
                        <a:effectLst/>
                        <a:latin typeface="Cambria Math" panose="02040503050406030204" pitchFamily="18" charset="0"/>
                        <a:ea typeface="Calibri" panose="020F0502020204030204" pitchFamily="34" charset="0"/>
                        <a:cs typeface="Times New Roman" panose="02020603050405020304" pitchFamily="18" charset="0"/>
                      </a:rPr>
                      <m:t>1</m:t>
                    </m:r>
                  </m:oMath>
                </a14:m>
                <a:r>
                  <a:rPr lang="en-US" sz="1800" dirty="0">
                    <a:effectLst/>
                    <a:ea typeface="Calibri" panose="020F0502020204030204" pitchFamily="34" charset="0"/>
                    <a:cs typeface="Times New Roman" panose="02020603050405020304" pitchFamily="18" charset="0"/>
                  </a:rPr>
                  <a:t> if a delivery location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ℒ</m:t>
                    </m:r>
                  </m:oMath>
                </a14:m>
                <a:r>
                  <a:rPr lang="en-US" sz="1800" dirty="0">
                    <a:effectLst/>
                    <a:ea typeface="Calibri" panose="020F0502020204030204" pitchFamily="34" charset="0"/>
                    <a:cs typeface="Times New Roman" panose="02020603050405020304" pitchFamily="18" charset="0"/>
                  </a:rPr>
                  <a:t> is assigned to cluster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IN" sz="1800" b="0" i="0" smtClean="0">
                        <a:effectLst/>
                        <a:latin typeface="Cambria Math" panose="02040503050406030204" pitchFamily="18" charset="0"/>
                        <a:ea typeface="Calibri" panose="020F0502020204030204" pitchFamily="34" charset="0"/>
                        <a:cs typeface="Times New Roman" panose="02020603050405020304" pitchFamily="18" charset="0"/>
                      </a:rPr>
                      <m:t>K</m:t>
                    </m:r>
                    <m:r>
                      <a:rPr lang="en-US" sz="1800">
                        <a:effectLst/>
                        <a:latin typeface="Cambria Math" panose="02040503050406030204" pitchFamily="18" charset="0"/>
                        <a:ea typeface="Calibri" panose="020F0502020204030204" pitchFamily="34" charset="0"/>
                        <a:cs typeface="Times New Roman" panose="02020603050405020304" pitchFamily="18" charset="0"/>
                      </a:rPr>
                      <m:t>,0</m:t>
                    </m:r>
                  </m:oMath>
                </a14:m>
                <a:r>
                  <a:rPr lang="en-US" sz="1800" dirty="0">
                    <a:effectLst/>
                    <a:ea typeface="Calibri" panose="020F0502020204030204" pitchFamily="34" charset="0"/>
                    <a:cs typeface="Times New Roman" panose="02020603050405020304" pitchFamily="18" charset="0"/>
                  </a:rPr>
                  <a:t> otherwise</a:t>
                </a:r>
                <a:br>
                  <a:rPr lang="en-US" sz="1800" dirty="0">
                    <a:effectLst/>
                    <a:ea typeface="Calibri" panose="020F0502020204030204" pitchFamily="34" charset="0"/>
                    <a:cs typeface="Times New Roman" panose="02020603050405020304" pitchFamily="18" charset="0"/>
                  </a:rPr>
                </a:br>
                <a14:m>
                  <m:oMath xmlns:m="http://schemas.openxmlformats.org/officeDocument/2006/math">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𝑞</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𝑙𝑘</m:t>
                        </m:r>
                      </m:sub>
                    </m:sSub>
                    <m:box>
                      <m:boxPr>
                        <m:ctrlPr>
                          <a:rPr lang="en-IN" i="1">
                            <a:effectLst/>
                            <a:latin typeface="Cambria Math" panose="02040503050406030204" pitchFamily="18" charset="0"/>
                          </a:rPr>
                        </m:ctrlPr>
                      </m:boxPr>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box>
                    <m:r>
                      <a:rPr lang="en-IN" sz="1800" b="0" i="0"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1800">
                        <a:effectLst/>
                        <a:latin typeface="Cambria Math" panose="02040503050406030204" pitchFamily="18" charset="0"/>
                        <a:ea typeface="Calibri" panose="020F0502020204030204" pitchFamily="34" charset="0"/>
                        <a:cs typeface="Times New Roman" panose="02020603050405020304" pitchFamily="18" charset="0"/>
                      </a:rPr>
                      <m:t>1</m:t>
                    </m:r>
                  </m:oMath>
                </a14:m>
                <a:r>
                  <a:rPr lang="en-US" sz="1800" dirty="0">
                    <a:effectLst/>
                    <a:ea typeface="Calibri" panose="020F0502020204030204" pitchFamily="34" charset="0"/>
                    <a:cs typeface="Times New Roman" panose="02020603050405020304" pitchFamily="18" charset="0"/>
                  </a:rPr>
                  <a:t> if a delivery location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ℒ</m:t>
                    </m:r>
                  </m:oMath>
                </a14:m>
                <a:r>
                  <a:rPr lang="en-US" sz="1800" dirty="0">
                    <a:effectLst/>
                    <a:ea typeface="Calibri" panose="020F0502020204030204" pitchFamily="34" charset="0"/>
                    <a:cs typeface="Times New Roman" panose="02020603050405020304" pitchFamily="18" charset="0"/>
                  </a:rPr>
                  <a:t> is assigned to cluster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IN" sz="1800" b="0" i="0" smtClean="0">
                        <a:effectLst/>
                        <a:latin typeface="Cambria Math" panose="02040503050406030204" pitchFamily="18" charset="0"/>
                        <a:ea typeface="Calibri" panose="020F0502020204030204" pitchFamily="34" charset="0"/>
                        <a:cs typeface="Times New Roman" panose="02020603050405020304" pitchFamily="18" charset="0"/>
                      </a:rPr>
                      <m:t>K</m:t>
                    </m:r>
                  </m:oMath>
                </a14:m>
                <a:r>
                  <a:rPr lang="en-US" sz="1800" dirty="0">
                    <a:effectLst/>
                    <a:ea typeface="Calibri" panose="020F0502020204030204" pitchFamily="34" charset="0"/>
                    <a:cs typeface="Times New Roman" panose="02020603050405020304" pitchFamily="18" charset="0"/>
                  </a:rPr>
                  <a:t> and served by a drone, 0 otherwise</a:t>
                </a:r>
                <a:br>
                  <a:rPr lang="en-US" sz="1800" dirty="0">
                    <a:effectLst/>
                    <a:ea typeface="Calibri" panose="020F0502020204030204" pitchFamily="34" charset="0"/>
                    <a:cs typeface="Times New Roman" panose="02020603050405020304" pitchFamily="18" charset="0"/>
                  </a:rPr>
                </a:br>
                <a14:m>
                  <m:oMath xmlns:m="http://schemas.openxmlformats.org/officeDocument/2006/math">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sSup>
                          <m:sSupPr>
                            <m:ctrlPr>
                              <a:rPr lang="en-IN"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sub>
                    </m:sSub>
                    <m:box>
                      <m:boxPr>
                        <m:ctrlPr>
                          <a:rPr lang="en-IN" i="1">
                            <a:effectLst/>
                            <a:latin typeface="Cambria Math" panose="02040503050406030204" pitchFamily="18" charset="0"/>
                          </a:rPr>
                        </m:ctrlPr>
                      </m:boxPr>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box>
                    <m:r>
                      <a:rPr lang="en-IN" sz="1800" b="0" i="0"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1800">
                        <a:effectLst/>
                        <a:latin typeface="Cambria Math" panose="02040503050406030204" pitchFamily="18" charset="0"/>
                        <a:ea typeface="Calibri" panose="020F0502020204030204" pitchFamily="34" charset="0"/>
                        <a:cs typeface="Times New Roman" panose="02020603050405020304" pitchFamily="18" charset="0"/>
                      </a:rPr>
                      <m:t>1</m:t>
                    </m:r>
                  </m:oMath>
                </a14:m>
                <a:r>
                  <a:rPr lang="en-US" sz="1800" dirty="0">
                    <a:effectLst/>
                    <a:ea typeface="Calibri" panose="020F0502020204030204" pitchFamily="34" charset="0"/>
                    <a:cs typeface="Times New Roman" panose="02020603050405020304" pitchFamily="18" charset="0"/>
                  </a:rPr>
                  <a:t> if truck travels from cluster focal point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IN" sz="1800" b="0" i="0" smtClean="0">
                        <a:effectLst/>
                        <a:latin typeface="Cambria Math" panose="02040503050406030204" pitchFamily="18" charset="0"/>
                        <a:ea typeface="Calibri" panose="020F0502020204030204" pitchFamily="34" charset="0"/>
                        <a:cs typeface="Times New Roman" panose="02020603050405020304" pitchFamily="18" charset="0"/>
                      </a:rPr>
                      <m:t>K</m:t>
                    </m:r>
                  </m:oMath>
                </a14:m>
                <a:r>
                  <a:rPr lang="en-US" sz="1800" dirty="0">
                    <a:effectLst/>
                    <a:ea typeface="Calibri" panose="020F0502020204030204" pitchFamily="34" charset="0"/>
                    <a:cs typeface="Times New Roman" panose="02020603050405020304" pitchFamily="18" charset="0"/>
                  </a:rPr>
                  <a:t> to another focal point </a:t>
                </a:r>
                <a14:m>
                  <m:oMath xmlns:m="http://schemas.openxmlformats.org/officeDocument/2006/math">
                    <m:sSup>
                      <m:sSupPr>
                        <m:ctrlPr>
                          <a:rPr lang="en-IN"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US" sz="18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IN" sz="1800" b="0" i="0" smtClean="0">
                        <a:effectLst/>
                        <a:latin typeface="Cambria Math" panose="02040503050406030204" pitchFamily="18" charset="0"/>
                        <a:ea typeface="Calibri" panose="020F0502020204030204" pitchFamily="34" charset="0"/>
                        <a:cs typeface="Times New Roman" panose="02020603050405020304" pitchFamily="18" charset="0"/>
                      </a:rPr>
                      <m:t>K</m:t>
                    </m:r>
                    <m:r>
                      <a:rPr lang="en-US" sz="1800">
                        <a:effectLst/>
                        <a:latin typeface="Cambria Math" panose="02040503050406030204" pitchFamily="18" charset="0"/>
                        <a:ea typeface="Calibri" panose="020F0502020204030204" pitchFamily="34" charset="0"/>
                        <a:cs typeface="Times New Roman" panose="02020603050405020304" pitchFamily="18" charset="0"/>
                      </a:rPr>
                      <m:t>,0</m:t>
                    </m:r>
                  </m:oMath>
                </a14:m>
                <a:r>
                  <a:rPr lang="en-US" sz="1800" dirty="0">
                    <a:effectLst/>
                    <a:ea typeface="Calibri" panose="020F0502020204030204" pitchFamily="34" charset="0"/>
                    <a:cs typeface="Times New Roman" panose="02020603050405020304" pitchFamily="18" charset="0"/>
                  </a:rPr>
                  <a:t> otherwise</a:t>
                </a:r>
                <a:br>
                  <a:rPr lang="en-US" sz="1800" dirty="0">
                    <a:effectLst/>
                    <a:latin typeface="Georgia" panose="02040502050405020303" pitchFamily="18" charset="0"/>
                    <a:ea typeface="Calibri" panose="020F0502020204030204" pitchFamily="34" charset="0"/>
                    <a:cs typeface="Times New Roman" panose="02020603050405020304" pitchFamily="18" charset="0"/>
                  </a:rPr>
                </a:br>
                <a14:m>
                  <m:oMath xmlns:m="http://schemas.openxmlformats.org/officeDocument/2006/math">
                    <m:sSub>
                      <m:sSubPr>
                        <m:ctrlP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ctrlPr>
                      </m:sSubPr>
                      <m:e>
                        <m:r>
                          <a:rPr lang="en-US" i="1">
                            <a:solidFill>
                              <a:prstClr val="black"/>
                            </a:solidFill>
                            <a:latin typeface="Cambria Math" panose="02040503050406030204" pitchFamily="18" charset="0"/>
                            <a:ea typeface="Calibri" panose="020F0502020204030204" pitchFamily="34" charset="0"/>
                            <a:cs typeface="Times New Roman" panose="02020603050405020304" pitchFamily="18" charset="0"/>
                          </a:rPr>
                          <m:t>𝑢</m:t>
                        </m:r>
                      </m:e>
                      <m:sub>
                        <m:r>
                          <a:rPr lang="en-US" i="1">
                            <a:solidFill>
                              <a:prstClr val="black"/>
                            </a:solidFill>
                            <a:latin typeface="Cambria Math" panose="02040503050406030204" pitchFamily="18" charset="0"/>
                            <a:ea typeface="Calibri" panose="020F0502020204030204" pitchFamily="34" charset="0"/>
                            <a:cs typeface="Times New Roman" panose="02020603050405020304" pitchFamily="18" charset="0"/>
                          </a:rPr>
                          <m:t>𝑙</m:t>
                        </m:r>
                      </m:sub>
                    </m:sSub>
                  </m:oMath>
                </a14:m>
                <a:r>
                  <a:rPr lang="en-US" dirty="0">
                    <a:solidFill>
                      <a:prstClr val="black"/>
                    </a:solidFill>
                    <a:ea typeface="Calibri" panose="020F0502020204030204" pitchFamily="34" charset="0"/>
                    <a:cs typeface="Times New Roman" panose="02020603050405020304" pitchFamily="18" charset="0"/>
                  </a:rPr>
                  <a:t>              order in which cluster focal point </a:t>
                </a:r>
                <a14:m>
                  <m:oMath xmlns:m="http://schemas.openxmlformats.org/officeDocument/2006/math">
                    <m:r>
                      <a:rPr lang="en-US" i="1">
                        <a:solidFill>
                          <a:prstClr val="black"/>
                        </a:solidFill>
                        <a:latin typeface="Cambria Math" panose="02040503050406030204" pitchFamily="18" charset="0"/>
                        <a:ea typeface="Calibri" panose="020F0502020204030204" pitchFamily="34" charset="0"/>
                        <a:cs typeface="Times New Roman" panose="02020603050405020304" pitchFamily="18" charset="0"/>
                      </a:rPr>
                      <m:t>𝑙</m:t>
                    </m:r>
                    <m:r>
                      <a:rPr lang="en-US">
                        <a:solidFill>
                          <a:prstClr val="black"/>
                        </a:solidFill>
                        <a:latin typeface="Cambria Math" panose="02040503050406030204" pitchFamily="18" charset="0"/>
                        <a:ea typeface="Calibri" panose="020F0502020204030204" pitchFamily="34" charset="0"/>
                        <a:cs typeface="Times New Roman" panose="02020603050405020304" pitchFamily="18" charset="0"/>
                      </a:rPr>
                      <m:t>∈</m:t>
                    </m:r>
                    <m: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t>𝐿</m:t>
                    </m:r>
                  </m:oMath>
                </a14:m>
                <a:r>
                  <a:rPr lang="en-US" dirty="0">
                    <a:solidFill>
                      <a:prstClr val="black"/>
                    </a:solidFill>
                    <a:ea typeface="Calibri" panose="020F0502020204030204" pitchFamily="34" charset="0"/>
                    <a:cs typeface="Times New Roman" panose="02020603050405020304" pitchFamily="18" charset="0"/>
                  </a:rPr>
                  <a:t> is visited by the truck</a:t>
                </a:r>
                <a:br>
                  <a:rPr lang="en-US" dirty="0">
                    <a:solidFill>
                      <a:prstClr val="black"/>
                    </a:solidFill>
                    <a:ea typeface="Calibri" panose="020F0502020204030204" pitchFamily="34" charset="0"/>
                    <a:cs typeface="Times New Roman" panose="02020603050405020304" pitchFamily="18" charset="0"/>
                  </a:rPr>
                </a:br>
                <a:r>
                  <a:rPr lang="en-US" dirty="0">
                    <a:solidFill>
                      <a:prstClr val="black"/>
                    </a:solidFill>
                    <a:ea typeface="Calibri" panose="020F0502020204030204" pitchFamily="34" charset="0"/>
                    <a:cs typeface="Times New Roman" panose="02020603050405020304" pitchFamily="18" charset="0"/>
                  </a:rPr>
                  <a:t>C                total cost of the model</a:t>
                </a:r>
                <a:endParaRPr lang="en-US" dirty="0">
                  <a:ea typeface="Calibri" panose="020F0502020204030204" pitchFamily="34" charset="0"/>
                  <a:cs typeface="Times New Roman" panose="02020603050405020304" pitchFamily="18" charset="0"/>
                </a:endParaRPr>
              </a:p>
              <a:p>
                <a:endParaRPr lang="en-IN" dirty="0"/>
              </a:p>
            </p:txBody>
          </p:sp>
        </mc:Choice>
        <mc:Fallback xmlns="">
          <p:sp>
            <p:nvSpPr>
              <p:cNvPr id="5" name="TextBox 4">
                <a:extLst>
                  <a:ext uri="{FF2B5EF4-FFF2-40B4-BE49-F238E27FC236}">
                    <a16:creationId xmlns:a16="http://schemas.microsoft.com/office/drawing/2014/main" id="{7AC45E3E-8770-271C-3662-CA0E959F740C}"/>
                  </a:ext>
                </a:extLst>
              </p:cNvPr>
              <p:cNvSpPr txBox="1">
                <a:spLocks noRot="1" noChangeAspect="1" noMove="1" noResize="1" noEditPoints="1" noAdjustHandles="1" noChangeArrowheads="1" noChangeShapeType="1" noTextEdit="1"/>
              </p:cNvSpPr>
              <p:nvPr/>
            </p:nvSpPr>
            <p:spPr>
              <a:xfrm>
                <a:off x="506505" y="883159"/>
                <a:ext cx="11322424" cy="5974841"/>
              </a:xfrm>
              <a:prstGeom prst="rect">
                <a:avLst/>
              </a:prstGeom>
              <a:blipFill>
                <a:blip r:embed="rId2"/>
                <a:stretch>
                  <a:fillRect l="-431" t="-612" r="-915"/>
                </a:stretch>
              </a:blipFill>
            </p:spPr>
            <p:txBody>
              <a:bodyPr/>
              <a:lstStyle/>
              <a:p>
                <a:r>
                  <a:rPr lang="en-IN">
                    <a:noFill/>
                  </a:rPr>
                  <a:t> </a:t>
                </a:r>
              </a:p>
            </p:txBody>
          </p:sp>
        </mc:Fallback>
      </mc:AlternateContent>
    </p:spTree>
    <p:extLst>
      <p:ext uri="{BB962C8B-B14F-4D97-AF65-F5344CB8AC3E}">
        <p14:creationId xmlns:p14="http://schemas.microsoft.com/office/powerpoint/2010/main" val="992124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A0E1-98C1-B401-716C-EF5AFD6EE6A2}"/>
              </a:ext>
            </a:extLst>
          </p:cNvPr>
          <p:cNvSpPr>
            <a:spLocks noGrp="1"/>
          </p:cNvSpPr>
          <p:nvPr>
            <p:ph type="title"/>
          </p:nvPr>
        </p:nvSpPr>
        <p:spPr>
          <a:xfrm>
            <a:off x="838200" y="136525"/>
            <a:ext cx="10515600" cy="1154393"/>
          </a:xfrm>
        </p:spPr>
        <p:txBody>
          <a:bodyPr>
            <a:normAutofit/>
          </a:bodyPr>
          <a:lstStyle/>
          <a:p>
            <a:pPr algn="ctr"/>
            <a:r>
              <a:rPr kumimoji="0" lang="en-IN" sz="36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CONTINUED..</a:t>
            </a:r>
            <a:endParaRPr lang="en-IN" sz="3600" dirty="0">
              <a:latin typeface="Verdana" panose="020B0604030504040204" pitchFamily="34" charset="0"/>
              <a:ea typeface="Verdana" panose="020B0604030504040204" pitchFamily="34" charset="0"/>
            </a:endParaRPr>
          </a:p>
        </p:txBody>
      </p:sp>
      <p:sp>
        <p:nvSpPr>
          <p:cNvPr id="3" name="Slide Number Placeholder 2">
            <a:extLst>
              <a:ext uri="{FF2B5EF4-FFF2-40B4-BE49-F238E27FC236}">
                <a16:creationId xmlns:a16="http://schemas.microsoft.com/office/drawing/2014/main" id="{92BC8779-C996-8BB0-862D-DA9E6EFCC243}"/>
              </a:ext>
            </a:extLst>
          </p:cNvPr>
          <p:cNvSpPr>
            <a:spLocks noGrp="1"/>
          </p:cNvSpPr>
          <p:nvPr>
            <p:ph type="sldNum" sz="quarter" idx="12"/>
          </p:nvPr>
        </p:nvSpPr>
        <p:spPr/>
        <p:txBody>
          <a:bodyPr/>
          <a:lstStyle/>
          <a:p>
            <a:fld id="{7D5BE7BB-FFFC-4434-940F-1F5BAAD09F3B}" type="slidenum">
              <a:rPr lang="en-IN" smtClean="0"/>
              <a:t>26</a:t>
            </a:fld>
            <a:endParaRPr lang="en-IN"/>
          </a:p>
        </p:txBody>
      </p:sp>
      <p:sp>
        <p:nvSpPr>
          <p:cNvPr id="4" name="TextBox 3">
            <a:extLst>
              <a:ext uri="{FF2B5EF4-FFF2-40B4-BE49-F238E27FC236}">
                <a16:creationId xmlns:a16="http://schemas.microsoft.com/office/drawing/2014/main" id="{9E2686FC-DA35-78D2-3FB6-301ECF71ED2F}"/>
              </a:ext>
            </a:extLst>
          </p:cNvPr>
          <p:cNvSpPr txBox="1"/>
          <p:nvPr/>
        </p:nvSpPr>
        <p:spPr>
          <a:xfrm>
            <a:off x="1622612" y="1011473"/>
            <a:ext cx="9143999" cy="369332"/>
          </a:xfrm>
          <a:prstGeom prst="rect">
            <a:avLst/>
          </a:prstGeom>
          <a:noFill/>
        </p:spPr>
        <p:txBody>
          <a:bodyPr wrap="square" rtlCol="0">
            <a:spAutoFit/>
          </a:bodyPr>
          <a:lstStyle/>
          <a:p>
            <a:r>
              <a:rPr lang="en-IN" dirty="0"/>
              <a:t>Below are the objective function and the constraints for the Hybrid Truck-drone model 1.</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A9EFFF-995B-802C-E5EC-2997DA8FBEEA}"/>
                  </a:ext>
                </a:extLst>
              </p:cNvPr>
              <p:cNvSpPr txBox="1"/>
              <p:nvPr/>
            </p:nvSpPr>
            <p:spPr>
              <a:xfrm>
                <a:off x="2196353" y="1408908"/>
                <a:ext cx="7144871" cy="559897"/>
              </a:xfrm>
              <a:prstGeom prst="rect">
                <a:avLst/>
              </a:prstGeom>
              <a:noFill/>
              <a:ln>
                <a:solidFill>
                  <a:schemeClr val="accent1"/>
                </a:solidFill>
              </a:ln>
            </p:spPr>
            <p:txBody>
              <a:bodyPr wrap="square">
                <a:spAutoFit/>
              </a:bodyPr>
              <a:lstStyle/>
              <a:p>
                <a:r>
                  <a:rPr lang="en-US" sz="1800" dirty="0">
                    <a:effectLst/>
                    <a:ea typeface="Calibri" panose="020F0502020204030204" pitchFamily="34" charset="0"/>
                    <a:cs typeface="Times New Roman" panose="02020603050405020304" pitchFamily="18" charset="0"/>
                  </a:rPr>
                  <a:t>Minimize C </a:t>
                </a:r>
                <a14:m>
                  <m:oMath xmlns:m="http://schemas.openxmlformats.org/officeDocument/2006/math">
                    <m:r>
                      <a:rPr lang="en-US"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800" i="1">
                            <a:effectLst/>
                            <a:latin typeface="Cambria Math" panose="02040503050406030204" pitchFamily="18" charset="0"/>
                          </a:rPr>
                        </m:ctrlPr>
                      </m:sSubPr>
                      <m:e>
                        <m:sSup>
                          <m:sSupPr>
                            <m:ctrlPr>
                              <a:rPr lang="en-IN" i="1">
                                <a:latin typeface="Cambria Math" panose="02040503050406030204" pitchFamily="18" charset="0"/>
                                <a:ea typeface="Calibri" panose="020F0502020204030204" pitchFamily="34" charset="0"/>
                                <a:cs typeface="Times New Roman" panose="02020603050405020304" pitchFamily="18" charset="0"/>
                              </a:rPr>
                            </m:ctrlPr>
                          </m:sSupPr>
                          <m:e>
                            <m:r>
                              <a:rPr lang="en-IN" i="1">
                                <a:latin typeface="Cambria Math" panose="02040503050406030204" pitchFamily="18" charset="0"/>
                                <a:ea typeface="Calibri" panose="020F0502020204030204" pitchFamily="34" charset="0"/>
                                <a:cs typeface="Times New Roman" panose="02020603050405020304" pitchFamily="18" charset="0"/>
                              </a:rPr>
                              <m:t>𝐶</m:t>
                            </m:r>
                          </m:e>
                          <m:sup>
                            <m:r>
                              <a:rPr lang="en-IN" i="1">
                                <a:latin typeface="Cambria Math" panose="02040503050406030204" pitchFamily="18" charset="0"/>
                                <a:ea typeface="Calibri" panose="020F0502020204030204" pitchFamily="34" charset="0"/>
                                <a:cs typeface="Times New Roman" panose="02020603050405020304" pitchFamily="18" charset="0"/>
                              </a:rPr>
                              <m:t>𝐷</m:t>
                            </m:r>
                          </m:sup>
                        </m:sSup>
                        <m:r>
                          <a:rPr lang="en-US" sz="1800">
                            <a:effectLst/>
                            <a:latin typeface="Cambria Math" panose="02040503050406030204" pitchFamily="18" charset="0"/>
                            <a:ea typeface="Calibri" panose="020F0502020204030204" pitchFamily="34" charset="0"/>
                            <a:cs typeface="Times New Roman" panose="02020603050405020304" pitchFamily="18" charset="0"/>
                          </a:rPr>
                          <m:t>∑</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ℒ</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2800" i="1">
                            <a:effectLst/>
                            <a:latin typeface="Cambria Math" panose="02040503050406030204" pitchFamily="18" charset="0"/>
                          </a:rPr>
                        </m:ctrlPr>
                      </m:sSubPr>
                      <m:e>
                        <m:r>
                          <a:rPr lang="en-US" sz="1800">
                            <a:effectLst/>
                            <a:latin typeface="Cambria Math" panose="02040503050406030204" pitchFamily="18" charset="0"/>
                            <a:ea typeface="Calibri" panose="020F0502020204030204" pitchFamily="34" charset="0"/>
                            <a:cs typeface="Times New Roman" panose="02020603050405020304" pitchFamily="18" charset="0"/>
                          </a:rPr>
                          <m:t>∑</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𝒦</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28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𝑙𝑘</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2800" i="1">
                            <a:effectLst/>
                            <a:latin typeface="Cambria Math" panose="02040503050406030204" pitchFamily="18" charset="0"/>
                          </a:rPr>
                        </m:ctrlPr>
                      </m:dPr>
                      <m:e>
                        <m:r>
                          <a:rPr lang="en-US" sz="1800">
                            <a:effectLst/>
                            <a:latin typeface="Cambria Math" panose="02040503050406030204" pitchFamily="18" charset="0"/>
                            <a:ea typeface="Calibri" panose="020F0502020204030204" pitchFamily="34" charset="0"/>
                            <a:cs typeface="Times New Roman" panose="02020603050405020304" pitchFamily="18" charset="0"/>
                          </a:rPr>
                          <m:t>2</m:t>
                        </m:r>
                        <m:sSubSup>
                          <m:sSubSupPr>
                            <m:ctrlPr>
                              <a:rPr lang="en-IN" sz="2800" i="1">
                                <a:effectLst/>
                                <a:latin typeface="Cambria Math" panose="02040503050406030204" pitchFamily="18" charset="0"/>
                              </a:rPr>
                            </m:ctrlPr>
                          </m:sSub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𝑑</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𝑙𝑘</m:t>
                            </m:r>
                          </m:sub>
                          <m:sup>
                            <m:r>
                              <a:rPr lang="en-US" sz="1800" i="1">
                                <a:effectLst/>
                                <a:latin typeface="Cambria Math" panose="02040503050406030204" pitchFamily="18" charset="0"/>
                                <a:ea typeface="Calibri" panose="020F0502020204030204" pitchFamily="34" charset="0"/>
                                <a:cs typeface="Times New Roman" panose="02020603050405020304" pitchFamily="18" charset="0"/>
                              </a:rPr>
                              <m:t>𝐸</m:t>
                            </m:r>
                          </m:sup>
                        </m:sSubSup>
                      </m:e>
                    </m:d>
                    <m:r>
                      <a:rPr lang="en-US" sz="18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2800"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𝐶</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𝑇</m:t>
                        </m:r>
                      </m:sup>
                    </m:sSup>
                    <m:sSub>
                      <m:sSubPr>
                        <m:ctrlPr>
                          <a:rPr lang="en-IN" sz="2800" i="1">
                            <a:effectLst/>
                            <a:latin typeface="Cambria Math" panose="02040503050406030204" pitchFamily="18" charset="0"/>
                          </a:rPr>
                        </m:ctrlPr>
                      </m:sSubPr>
                      <m:e>
                        <m:r>
                          <a:rPr lang="en-US" sz="1800">
                            <a:effectLst/>
                            <a:latin typeface="Cambria Math" panose="02040503050406030204" pitchFamily="18" charset="0"/>
                            <a:ea typeface="Calibri" panose="020F0502020204030204" pitchFamily="34" charset="0"/>
                            <a:cs typeface="Times New Roman" panose="02020603050405020304" pitchFamily="18" charset="0"/>
                          </a:rPr>
                          <m:t>∑</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𝒦</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2800" i="1">
                            <a:effectLst/>
                            <a:latin typeface="Cambria Math" panose="02040503050406030204" pitchFamily="18" charset="0"/>
                          </a:rPr>
                        </m:ctrlPr>
                      </m:sSubPr>
                      <m:e>
                        <m:r>
                          <a:rPr lang="en-US" sz="1800">
                            <a:effectLst/>
                            <a:latin typeface="Cambria Math" panose="02040503050406030204" pitchFamily="18" charset="0"/>
                            <a:ea typeface="Calibri" panose="020F0502020204030204" pitchFamily="34" charset="0"/>
                            <a:cs typeface="Times New Roman" panose="02020603050405020304" pitchFamily="18" charset="0"/>
                          </a:rPr>
                          <m:t>∑</m:t>
                        </m:r>
                      </m:e>
                      <m:sub>
                        <m:sSup>
                          <m:sSupPr>
                            <m:ctrlPr>
                              <a:rPr lang="en-IN" sz="2800"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𝒦</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28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sSup>
                          <m:sSupPr>
                            <m:ctrlPr>
                              <a:rPr lang="en-IN" sz="2800"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sub>
                    </m:sSub>
                    <m:sSubSup>
                      <m:sSubSupPr>
                        <m:ctrlPr>
                          <a:rPr lang="en-IN" sz="2800" i="1">
                            <a:effectLst/>
                            <a:latin typeface="Cambria Math" panose="02040503050406030204" pitchFamily="18" charset="0"/>
                          </a:rPr>
                        </m:ctrlPr>
                      </m:sSub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𝑑</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sSup>
                          <m:sSupPr>
                            <m:ctrlPr>
                              <a:rPr lang="en-IN" sz="2800"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sub>
                      <m:sup>
                        <m:r>
                          <a:rPr lang="en-IN" sz="1800" b="0" i="1" smtClean="0">
                            <a:effectLst/>
                            <a:latin typeface="Cambria Math" panose="02040503050406030204" pitchFamily="18" charset="0"/>
                            <a:ea typeface="Calibri" panose="020F0502020204030204" pitchFamily="34" charset="0"/>
                            <a:cs typeface="Times New Roman" panose="02020603050405020304" pitchFamily="18" charset="0"/>
                          </a:rPr>
                          <m:t>𝐸</m:t>
                        </m:r>
                      </m:sup>
                    </m:sSubSup>
                  </m:oMath>
                </a14:m>
                <a:endParaRPr lang="en-IN" sz="2800" dirty="0"/>
              </a:p>
            </p:txBody>
          </p:sp>
        </mc:Choice>
        <mc:Fallback xmlns="">
          <p:sp>
            <p:nvSpPr>
              <p:cNvPr id="5" name="TextBox 4">
                <a:extLst>
                  <a:ext uri="{FF2B5EF4-FFF2-40B4-BE49-F238E27FC236}">
                    <a16:creationId xmlns:a16="http://schemas.microsoft.com/office/drawing/2014/main" id="{AEA9EFFF-995B-802C-E5EC-2997DA8FBEEA}"/>
                  </a:ext>
                </a:extLst>
              </p:cNvPr>
              <p:cNvSpPr txBox="1">
                <a:spLocks noRot="1" noChangeAspect="1" noMove="1" noResize="1" noEditPoints="1" noAdjustHandles="1" noChangeArrowheads="1" noChangeShapeType="1" noTextEdit="1"/>
              </p:cNvSpPr>
              <p:nvPr/>
            </p:nvSpPr>
            <p:spPr>
              <a:xfrm>
                <a:off x="2196353" y="1408908"/>
                <a:ext cx="7144871" cy="559897"/>
              </a:xfrm>
              <a:prstGeom prst="rect">
                <a:avLst/>
              </a:prstGeom>
              <a:blipFill>
                <a:blip r:embed="rId2"/>
                <a:stretch>
                  <a:fillRect l="-596"/>
                </a:stretch>
              </a:blipFill>
              <a:ln>
                <a:solidFill>
                  <a:schemeClr val="accent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413D45-511E-9A85-55F7-B3945922503C}"/>
                  </a:ext>
                </a:extLst>
              </p:cNvPr>
              <p:cNvSpPr txBox="1"/>
              <p:nvPr/>
            </p:nvSpPr>
            <p:spPr>
              <a:xfrm>
                <a:off x="578223" y="2181574"/>
                <a:ext cx="11035553" cy="4671022"/>
              </a:xfrm>
              <a:prstGeom prst="rect">
                <a:avLst/>
              </a:prstGeom>
              <a:noFill/>
            </p:spPr>
            <p:txBody>
              <a:bodyPr wrap="square">
                <a:spAutoFit/>
              </a:bodyPr>
              <a:lstStyle/>
              <a:p>
                <a:pPr>
                  <a:spcBef>
                    <a:spcPts val="600"/>
                  </a:spcBef>
                </a:pPr>
                <a14:m>
                  <m:oMath xmlns:m="http://schemas.openxmlformats.org/officeDocument/2006/math">
                    <m:r>
                      <a:rPr lang="en-IN" sz="1800" i="1" smtClean="0">
                        <a:effectLst/>
                        <a:latin typeface="Cambria Math" panose="02040503050406030204" pitchFamily="18" charset="0"/>
                        <a:ea typeface="Calibri" panose="020F0502020204030204" pitchFamily="34" charset="0"/>
                        <a:cs typeface="Times New Roman" panose="02020603050405020304" pitchFamily="18" charset="0"/>
                      </a:rPr>
                      <m:t> </m:t>
                    </m:r>
                    <m:nary>
                      <m:naryPr>
                        <m:chr m:val="∑"/>
                        <m:limLoc m:val="undOvr"/>
                        <m:grow m:val="on"/>
                        <m:supHide m:val="on"/>
                        <m:ctrlPr>
                          <a:rPr lang="en-IN" i="1">
                            <a:effectLst/>
                            <a:latin typeface="Cambria Math" panose="02040503050406030204" pitchFamily="18" charset="0"/>
                          </a:rPr>
                        </m:ctrlPr>
                      </m:naryPr>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𝒦</m:t>
                        </m:r>
                      </m:sub>
                      <m:sup/>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nary>
                    <m:r>
                      <a:rPr lang="en-US" sz="18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𝑙𝑘</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=1</m:t>
                    </m:r>
                    <m:box>
                      <m:boxPr>
                        <m:ctrlPr>
                          <a:rPr lang="en-IN" i="1">
                            <a:effectLst/>
                            <a:latin typeface="Cambria Math" panose="02040503050406030204" pitchFamily="18" charset="0"/>
                          </a:rPr>
                        </m:ctrlPr>
                      </m:boxPr>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box>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ℒ</m:t>
                    </m:r>
                  </m:oMath>
                </a14:m>
                <a:r>
                  <a:rPr lang="en-IN" b="0" dirty="0"/>
                  <a:t>									 (1)</a:t>
                </a:r>
              </a:p>
              <a:p>
                <a:pPr>
                  <a:spcBef>
                    <a:spcPts val="600"/>
                  </a:spcBef>
                </a:pPr>
                <a:r>
                  <a:rPr lang="en-IN" dirty="0"/>
                  <a:t>(</a:t>
                </a:r>
                <a:r>
                  <a:rPr lang="en-US" sz="1800" dirty="0">
                    <a:effectLst/>
                    <a:ea typeface="Calibri" panose="020F0502020204030204" pitchFamily="34" charset="0"/>
                    <a:cs typeface="Times New Roman" panose="02020603050405020304" pitchFamily="18" charset="0"/>
                  </a:rPr>
                  <a:t>ensures that every delivery location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ℒ</m:t>
                    </m:r>
                  </m:oMath>
                </a14:m>
                <a:r>
                  <a:rPr lang="en-US" sz="1800" dirty="0">
                    <a:effectLst/>
                    <a:ea typeface="Calibri" panose="020F0502020204030204" pitchFamily="34" charset="0"/>
                    <a:cs typeface="Times New Roman" panose="02020603050405020304" pitchFamily="18" charset="0"/>
                  </a:rPr>
                  <a:t> is assigned to one and only one cluster focal point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𝒦</m:t>
                    </m:r>
                  </m:oMath>
                </a14:m>
                <a:r>
                  <a:rPr lang="en-IN" b="0" dirty="0"/>
                  <a:t>)</a:t>
                </a:r>
              </a:p>
              <a:p>
                <a:pPr>
                  <a:spcBef>
                    <a:spcPts val="600"/>
                  </a:spcBef>
                </a:pPr>
                <a14:m>
                  <m:oMath xmlns:m="http://schemas.openxmlformats.org/officeDocument/2006/math">
                    <m:sSubSup>
                      <m:sSubSupPr>
                        <m:ctrlPr>
                          <a:rPr lang="en-IN" i="1" smtClean="0">
                            <a:effectLst/>
                            <a:latin typeface="Cambria Math" panose="02040503050406030204" pitchFamily="18" charset="0"/>
                          </a:rPr>
                        </m:ctrlPr>
                      </m:sSub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𝑑</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𝑙𝑘</m:t>
                        </m:r>
                      </m:sub>
                      <m:sup>
                        <m:r>
                          <a:rPr lang="en-US" sz="1800" i="1">
                            <a:effectLst/>
                            <a:latin typeface="Cambria Math" panose="02040503050406030204" pitchFamily="18" charset="0"/>
                            <a:ea typeface="Calibri" panose="020F0502020204030204" pitchFamily="34" charset="0"/>
                            <a:cs typeface="Times New Roman" panose="02020603050405020304" pitchFamily="18" charset="0"/>
                          </a:rPr>
                          <m:t>𝐸</m:t>
                        </m:r>
                      </m:sup>
                    </m:sSubSup>
                    <m:r>
                      <a:rPr lang="en-US" sz="1800">
                        <a:effectLst/>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en-IN" i="1">
                            <a:effectLst/>
                            <a:latin typeface="Cambria Math" panose="02040503050406030204" pitchFamily="18" charset="0"/>
                          </a:rPr>
                        </m:ctrlPr>
                      </m:radPr>
                      <m:deg/>
                      <m:e>
                        <m:sSup>
                          <m:sSupPr>
                            <m:ctrlPr>
                              <a:rPr lang="en-IN" i="1">
                                <a:effectLst/>
                                <a:latin typeface="Cambria Math" panose="02040503050406030204" pitchFamily="18" charset="0"/>
                              </a:rPr>
                            </m:ctrlPr>
                          </m:sSupPr>
                          <m:e>
                            <m:d>
                              <m:dPr>
                                <m:ctrlPr>
                                  <a:rPr lang="en-IN" i="1">
                                    <a:effectLst/>
                                    <a:latin typeface="Cambria Math" panose="02040503050406030204" pitchFamily="18" charset="0"/>
                                  </a:rPr>
                                </m:ctrlPr>
                              </m:dPr>
                              <m:e>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𝐴</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sub>
                                </m:sSub>
                              </m:e>
                            </m:d>
                          </m:e>
                          <m:sup>
                            <m:r>
                              <a:rPr lang="en-US" sz="1800">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18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i="1">
                                <a:effectLst/>
                                <a:latin typeface="Cambria Math" panose="02040503050406030204" pitchFamily="18" charset="0"/>
                              </a:rPr>
                            </m:ctrlPr>
                          </m:sSupPr>
                          <m:e>
                            <m:d>
                              <m:dPr>
                                <m:ctrlPr>
                                  <a:rPr lang="en-IN" i="1">
                                    <a:effectLst/>
                                    <a:latin typeface="Cambria Math" panose="02040503050406030204" pitchFamily="18" charset="0"/>
                                  </a:rPr>
                                </m:ctrlPr>
                              </m:dPr>
                              <m:e>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𝐵</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𝑏</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sub>
                                </m:sSub>
                              </m:e>
                            </m:d>
                          </m:e>
                          <m:sup>
                            <m:r>
                              <a:rPr lang="en-US" sz="1800">
                                <a:effectLst/>
                                <a:latin typeface="Cambria Math" panose="02040503050406030204" pitchFamily="18" charset="0"/>
                                <a:ea typeface="Calibri" panose="020F0502020204030204" pitchFamily="34" charset="0"/>
                                <a:cs typeface="Times New Roman" panose="02020603050405020304" pitchFamily="18" charset="0"/>
                              </a:rPr>
                              <m:t>2</m:t>
                            </m:r>
                          </m:sup>
                        </m:sSup>
                      </m:e>
                    </m:rad>
                    <m:box>
                      <m:boxPr>
                        <m:ctrlPr>
                          <a:rPr lang="en-IN" i="1">
                            <a:effectLst/>
                            <a:latin typeface="Cambria Math" panose="02040503050406030204" pitchFamily="18" charset="0"/>
                          </a:rPr>
                        </m:ctrlPr>
                      </m:boxPr>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box>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ℒ</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𝒦</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sz="1800" b="0" dirty="0">
                    <a:effectLst/>
                    <a:ea typeface="Calibri" panose="020F0502020204030204" pitchFamily="34" charset="0"/>
                    <a:cs typeface="Times New Roman" panose="02020603050405020304" pitchFamily="18" charset="0"/>
                  </a:rPr>
                  <a:t>							 (2)</a:t>
                </a:r>
              </a:p>
              <a:p>
                <a:pPr>
                  <a:spcBef>
                    <a:spcPts val="600"/>
                  </a:spcBef>
                </a:pPr>
                <a:r>
                  <a:rPr lang="en-IN" dirty="0">
                    <a:ea typeface="Calibri" panose="020F0502020204030204" pitchFamily="34" charset="0"/>
                    <a:cs typeface="Times New Roman" panose="02020603050405020304" pitchFamily="18" charset="0"/>
                  </a:rPr>
                  <a:t>(</a:t>
                </a:r>
                <a:r>
                  <a:rPr lang="en-US" sz="1800" dirty="0">
                    <a:effectLst/>
                    <a:ea typeface="Calibri" panose="020F0502020204030204" pitchFamily="34" charset="0"/>
                    <a:cs typeface="Times New Roman" panose="02020603050405020304" pitchFamily="18" charset="0"/>
                  </a:rPr>
                  <a:t>determines the drone travel distance between a delivery location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ℒ</m:t>
                    </m:r>
                  </m:oMath>
                </a14:m>
                <a:r>
                  <a:rPr lang="en-US" sz="1800" dirty="0">
                    <a:effectLst/>
                    <a:ea typeface="Calibri" panose="020F0502020204030204" pitchFamily="34" charset="0"/>
                    <a:cs typeface="Times New Roman" panose="02020603050405020304" pitchFamily="18" charset="0"/>
                  </a:rPr>
                  <a:t> and its focal point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𝒦</m:t>
                    </m:r>
                  </m:oMath>
                </a14:m>
                <a:r>
                  <a:rPr lang="en-US" sz="1800" dirty="0">
                    <a:effectLst/>
                    <a:ea typeface="Calibri" panose="020F0502020204030204" pitchFamily="34" charset="0"/>
                    <a:cs typeface="Times New Roman" panose="02020603050405020304" pitchFamily="18" charset="0"/>
                  </a:rPr>
                  <a:t>.)</a:t>
                </a:r>
                <a:endParaRPr lang="en-IN" dirty="0">
                  <a:ea typeface="Calibri" panose="020F0502020204030204" pitchFamily="34" charset="0"/>
                  <a:cs typeface="Times New Roman" panose="02020603050405020304" pitchFamily="18" charset="0"/>
                </a:endParaRPr>
              </a:p>
              <a:p>
                <a:pPr>
                  <a:spcBef>
                    <a:spcPts val="600"/>
                  </a:spcBef>
                </a:pPr>
                <a14:m>
                  <m:oMath xmlns:m="http://schemas.openxmlformats.org/officeDocument/2006/math">
                    <m:sSub>
                      <m:sSubPr>
                        <m:ctrlPr>
                          <a:rPr lang="en-IN" i="1" smtClean="0">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𝑙𝑘</m:t>
                        </m:r>
                      </m:sub>
                    </m:sSub>
                    <m:sSubSup>
                      <m:sSubSupPr>
                        <m:ctrlPr>
                          <a:rPr lang="en-IN" i="1">
                            <a:effectLst/>
                            <a:latin typeface="Cambria Math" panose="02040503050406030204" pitchFamily="18" charset="0"/>
                          </a:rPr>
                        </m:ctrlPr>
                      </m:sSub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𝑑</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𝑙𝑘</m:t>
                        </m:r>
                      </m:sub>
                      <m:sup>
                        <m:r>
                          <a:rPr lang="en-US" sz="1800" i="1">
                            <a:effectLst/>
                            <a:latin typeface="Cambria Math" panose="02040503050406030204" pitchFamily="18" charset="0"/>
                            <a:ea typeface="Calibri" panose="020F0502020204030204" pitchFamily="34" charset="0"/>
                            <a:cs typeface="Times New Roman" panose="02020603050405020304" pitchFamily="18" charset="0"/>
                          </a:rPr>
                          <m:t>𝐸</m:t>
                        </m:r>
                      </m:sup>
                    </m:sSubSup>
                    <m:r>
                      <a:rPr lang="en-US"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sub>
                    </m:sSub>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𝑞</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𝑙𝑘</m:t>
                        </m:r>
                      </m:sub>
                    </m:sSub>
                    <m:box>
                      <m:boxPr>
                        <m:ctrlPr>
                          <a:rPr lang="en-IN" i="1">
                            <a:effectLst/>
                            <a:latin typeface="Cambria Math" panose="02040503050406030204" pitchFamily="18" charset="0"/>
                          </a:rPr>
                        </m:ctrlPr>
                      </m:boxPr>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box>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ℒ</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𝒦</m:t>
                    </m:r>
                  </m:oMath>
                </a14:m>
                <a:r>
                  <a:rPr lang="en-IN" sz="1800" b="0" dirty="0">
                    <a:effectLst/>
                    <a:ea typeface="Calibri" panose="020F0502020204030204" pitchFamily="34" charset="0"/>
                    <a:cs typeface="Times New Roman" panose="02020603050405020304" pitchFamily="18" charset="0"/>
                  </a:rPr>
                  <a:t>								 (3)</a:t>
                </a:r>
              </a:p>
              <a:p>
                <a:pPr>
                  <a:spcBef>
                    <a:spcPts val="600"/>
                  </a:spcBef>
                </a:pPr>
                <a:r>
                  <a:rPr lang="en-IN" dirty="0"/>
                  <a:t>(</a:t>
                </a:r>
                <a:r>
                  <a:rPr lang="en-US" sz="1800" dirty="0">
                    <a:effectLst/>
                    <a:ea typeface="Calibri" panose="020F0502020204030204" pitchFamily="34" charset="0"/>
                    <a:cs typeface="Times New Roman" panose="02020603050405020304" pitchFamily="18" charset="0"/>
                  </a:rPr>
                  <a:t>ensures that this flight distance to be within the maximum drone flight range for location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ℒ</m:t>
                    </m:r>
                  </m:oMath>
                </a14:m>
                <a:r>
                  <a:rPr lang="en-US" sz="1800" dirty="0">
                    <a:effectLst/>
                    <a:ea typeface="Calibri" panose="020F0502020204030204" pitchFamily="34" charset="0"/>
                    <a:cs typeface="Times New Roman" panose="02020603050405020304" pitchFamily="18" charset="0"/>
                  </a:rPr>
                  <a:t>.)</a:t>
                </a:r>
              </a:p>
              <a:p>
                <a:pPr>
                  <a:spcBef>
                    <a:spcPts val="600"/>
                  </a:spcBef>
                </a:pPr>
                <a14:m>
                  <m:oMath xmlns:m="http://schemas.openxmlformats.org/officeDocument/2006/math">
                    <m:nary>
                      <m:naryPr>
                        <m:chr m:val="∑"/>
                        <m:limLoc m:val="undOvr"/>
                        <m:grow m:val="on"/>
                        <m:supHide m:val="on"/>
                        <m:ctrlPr>
                          <a:rPr lang="en-IN" i="1">
                            <a:latin typeface="Cambria Math" panose="02040503050406030204" pitchFamily="18" charset="0"/>
                          </a:rPr>
                        </m:ctrlPr>
                      </m:naryPr>
                      <m:sub>
                        <m:r>
                          <a:rPr lang="en-US" i="1">
                            <a:latin typeface="Cambria Math" panose="02040503050406030204" pitchFamily="18" charset="0"/>
                          </a:rPr>
                          <m:t>𝑙</m:t>
                        </m:r>
                        <m:r>
                          <a:rPr lang="en-US">
                            <a:latin typeface="Cambria Math" panose="02040503050406030204" pitchFamily="18" charset="0"/>
                          </a:rPr>
                          <m:t>∈</m:t>
                        </m:r>
                        <m:r>
                          <a:rPr lang="en-US" i="1">
                            <a:latin typeface="Cambria Math" panose="02040503050406030204" pitchFamily="18" charset="0"/>
                          </a:rPr>
                          <m:t>ℒ</m:t>
                        </m:r>
                      </m:sub>
                      <m:sup/>
                      <m:e>
                        <m:r>
                          <a:rPr lang="en-US">
                            <a:latin typeface="Cambria Math" panose="02040503050406030204" pitchFamily="18" charset="0"/>
                          </a:rPr>
                          <m:t> </m:t>
                        </m:r>
                      </m:e>
                    </m:nary>
                    <m:r>
                      <a:rPr lang="en-US">
                        <a:latin typeface="Cambria Math" panose="02040503050406030204" pitchFamily="18" charset="0"/>
                      </a:rPr>
                      <m:t> </m:t>
                    </m:r>
                    <m:sSub>
                      <m:sSubPr>
                        <m:ctrlPr>
                          <a:rPr lang="en-IN"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𝑙𝑘</m:t>
                        </m:r>
                      </m:sub>
                    </m:sSub>
                    <m:r>
                      <a:rPr lang="en-US">
                        <a:latin typeface="Cambria Math" panose="02040503050406030204" pitchFamily="18" charset="0"/>
                      </a:rPr>
                      <m:t>⩽</m:t>
                    </m:r>
                    <m:r>
                      <a:rPr lang="en-US" i="1">
                        <a:latin typeface="Cambria Math" panose="02040503050406030204" pitchFamily="18" charset="0"/>
                      </a:rPr>
                      <m:t>𝑔</m:t>
                    </m:r>
                    <m:box>
                      <m:boxPr>
                        <m:ctrlPr>
                          <a:rPr lang="en-IN" i="1">
                            <a:latin typeface="Cambria Math" panose="02040503050406030204" pitchFamily="18" charset="0"/>
                          </a:rPr>
                        </m:ctrlPr>
                      </m:boxPr>
                      <m:e>
                        <m:r>
                          <a:rPr lang="en-US">
                            <a:latin typeface="Cambria Math" panose="02040503050406030204" pitchFamily="18" charset="0"/>
                          </a:rPr>
                          <m:t> </m:t>
                        </m:r>
                      </m:e>
                    </m:box>
                    <m:r>
                      <a:rPr lang="en-US">
                        <a:latin typeface="Cambria Math" panose="02040503050406030204" pitchFamily="18" charset="0"/>
                      </a:rPr>
                      <m:t>∀</m:t>
                    </m:r>
                    <m:r>
                      <a:rPr lang="en-US" i="1">
                        <a:latin typeface="Cambria Math" panose="02040503050406030204" pitchFamily="18" charset="0"/>
                      </a:rPr>
                      <m:t>𝑘</m:t>
                    </m:r>
                    <m:r>
                      <a:rPr lang="en-US">
                        <a:latin typeface="Cambria Math" panose="02040503050406030204" pitchFamily="18" charset="0"/>
                      </a:rPr>
                      <m:t>∈</m:t>
                    </m:r>
                    <m:r>
                      <a:rPr lang="en-US" i="1">
                        <a:latin typeface="Cambria Math" panose="02040503050406030204" pitchFamily="18" charset="0"/>
                      </a:rPr>
                      <m:t>𝒦</m:t>
                    </m:r>
                  </m:oMath>
                </a14:m>
                <a:r>
                  <a:rPr lang="en-IN" dirty="0"/>
                  <a:t>									  (4)</a:t>
                </a:r>
              </a:p>
              <a:p>
                <a:pPr>
                  <a:spcBef>
                    <a:spcPts val="600"/>
                  </a:spcBef>
                </a:pPr>
                <a:r>
                  <a:rPr lang="en-IN" dirty="0"/>
                  <a:t>(</a:t>
                </a:r>
                <a:r>
                  <a:rPr lang="en-US" sz="1800" dirty="0">
                    <a:effectLst/>
                    <a:ea typeface="Calibri" panose="020F0502020204030204" pitchFamily="34" charset="0"/>
                    <a:cs typeface="Times New Roman" panose="02020603050405020304" pitchFamily="18" charset="0"/>
                  </a:rPr>
                  <a:t>ensures that the number of locations in each cluster cannot exceed the total drones on the truck</a:t>
                </a:r>
                <a:r>
                  <a:rPr lang="en-US" dirty="0"/>
                  <a:t>.)</a:t>
                </a:r>
              </a:p>
              <a:p>
                <a:pPr>
                  <a:spcBef>
                    <a:spcPts val="600"/>
                  </a:spcBef>
                </a:pPr>
                <a14:m>
                  <m:oMath xmlns:m="http://schemas.openxmlformats.org/officeDocument/2006/math">
                    <m:nary>
                      <m:naryPr>
                        <m:chr m:val="∑"/>
                        <m:limLoc m:val="undOvr"/>
                        <m:grow m:val="on"/>
                        <m:supHide m:val="on"/>
                        <m:ctrlPr>
                          <a:rPr lang="en-IN" i="1">
                            <a:effectLst/>
                            <a:latin typeface="Cambria Math" panose="02040503050406030204" pitchFamily="18" charset="0"/>
                          </a:rPr>
                        </m:ctrlPr>
                      </m:naryPr>
                      <m:sub>
                        <m:sSup>
                          <m:sSupPr>
                            <m:ctrlPr>
                              <a:rPr lang="en-IN"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𝒦</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sub>
                      <m:sup/>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nary>
                    <m:r>
                      <a:rPr lang="en-US" sz="18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sSup>
                          <m:sSupPr>
                            <m:ctrlPr>
                              <a:rPr lang="en-IN"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=1</m:t>
                    </m:r>
                    <m:box>
                      <m:boxPr>
                        <m:ctrlPr>
                          <a:rPr lang="en-IN" i="1">
                            <a:effectLst/>
                            <a:latin typeface="Cambria Math" panose="02040503050406030204" pitchFamily="18" charset="0"/>
                          </a:rPr>
                        </m:ctrlPr>
                      </m:boxPr>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box>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𝒦</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dirty="0"/>
                  <a:t>								  (5)</a:t>
                </a:r>
              </a:p>
              <a:p>
                <a:pPr>
                  <a:spcBef>
                    <a:spcPts val="600"/>
                  </a:spcBef>
                </a:pPr>
                <a14:m>
                  <m:oMath xmlns:m="http://schemas.openxmlformats.org/officeDocument/2006/math">
                    <m:nary>
                      <m:naryPr>
                        <m:chr m:val="∑"/>
                        <m:limLoc m:val="undOvr"/>
                        <m:grow m:val="on"/>
                        <m:supHide m:val="on"/>
                        <m:ctrlPr>
                          <a:rPr lang="en-IN" i="1" smtClean="0">
                            <a:effectLst/>
                            <a:latin typeface="Cambria Math" panose="02040503050406030204" pitchFamily="18" charset="0"/>
                          </a:rPr>
                        </m:ctrlPr>
                      </m:naryPr>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𝒦</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sub>
                      <m:sup/>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nary>
                    <m:r>
                      <a:rPr lang="en-US" sz="18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sSup>
                          <m:sSupPr>
                            <m:ctrlPr>
                              <a:rPr lang="en-IN"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=1</m:t>
                    </m:r>
                    <m:box>
                      <m:boxPr>
                        <m:ctrlPr>
                          <a:rPr lang="en-IN" i="1">
                            <a:effectLst/>
                            <a:latin typeface="Cambria Math" panose="02040503050406030204" pitchFamily="18" charset="0"/>
                          </a:rPr>
                        </m:ctrlPr>
                      </m:boxPr>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box>
                    <m:r>
                      <a:rPr lang="en-US" sz="18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𝒦</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dirty="0"/>
                  <a:t>								  (6)</a:t>
                </a:r>
              </a:p>
              <a:p>
                <a:pPr>
                  <a:spcBef>
                    <a:spcPts val="600"/>
                  </a:spcBef>
                </a:pPr>
                <a:r>
                  <a:rPr lang="en-IN" dirty="0"/>
                  <a:t>(ensures </a:t>
                </a:r>
                <a:r>
                  <a:rPr lang="en-US" sz="1800" dirty="0">
                    <a:effectLst/>
                    <a:ea typeface="Calibri" panose="020F0502020204030204" pitchFamily="34" charset="0"/>
                    <a:cs typeface="Times New Roman" panose="02020603050405020304" pitchFamily="18" charset="0"/>
                  </a:rPr>
                  <a:t>each cluster focal point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𝒦</m:t>
                    </m:r>
                  </m:oMath>
                </a14:m>
                <a:r>
                  <a:rPr lang="en-US" sz="1800" dirty="0">
                    <a:effectLst/>
                    <a:ea typeface="Calibri" panose="020F0502020204030204" pitchFamily="34" charset="0"/>
                    <a:cs typeface="Times New Roman" panose="02020603050405020304" pitchFamily="18" charset="0"/>
                  </a:rPr>
                  <a:t> has exactly one inbound and one outbound visit by the truck.</a:t>
                </a:r>
                <a:r>
                  <a:rPr lang="en-IN" dirty="0"/>
                  <a:t>)</a:t>
                </a:r>
              </a:p>
              <a:p>
                <a:pPr>
                  <a:spcBef>
                    <a:spcPts val="600"/>
                  </a:spcBef>
                </a:pPr>
                <a:r>
                  <a:rPr lang="en-IN" dirty="0"/>
                  <a:t>				</a:t>
                </a:r>
              </a:p>
              <a:p>
                <a:endParaRPr lang="en-IN" dirty="0"/>
              </a:p>
            </p:txBody>
          </p:sp>
        </mc:Choice>
        <mc:Fallback xmlns="">
          <p:sp>
            <p:nvSpPr>
              <p:cNvPr id="6" name="TextBox 5">
                <a:extLst>
                  <a:ext uri="{FF2B5EF4-FFF2-40B4-BE49-F238E27FC236}">
                    <a16:creationId xmlns:a16="http://schemas.microsoft.com/office/drawing/2014/main" id="{C7413D45-511E-9A85-55F7-B3945922503C}"/>
                  </a:ext>
                </a:extLst>
              </p:cNvPr>
              <p:cNvSpPr txBox="1">
                <a:spLocks noRot="1" noChangeAspect="1" noMove="1" noResize="1" noEditPoints="1" noAdjustHandles="1" noChangeArrowheads="1" noChangeShapeType="1" noTextEdit="1"/>
              </p:cNvSpPr>
              <p:nvPr/>
            </p:nvSpPr>
            <p:spPr>
              <a:xfrm>
                <a:off x="578223" y="2181574"/>
                <a:ext cx="11035553" cy="4671022"/>
              </a:xfrm>
              <a:prstGeom prst="rect">
                <a:avLst/>
              </a:prstGeom>
              <a:blipFill>
                <a:blip r:embed="rId3"/>
                <a:stretch>
                  <a:fillRect l="-3094" t="-9530"/>
                </a:stretch>
              </a:blipFill>
            </p:spPr>
            <p:txBody>
              <a:bodyPr/>
              <a:lstStyle/>
              <a:p>
                <a:r>
                  <a:rPr lang="en-IN">
                    <a:noFill/>
                  </a:rPr>
                  <a:t> </a:t>
                </a:r>
              </a:p>
            </p:txBody>
          </p:sp>
        </mc:Fallback>
      </mc:AlternateContent>
    </p:spTree>
    <p:extLst>
      <p:ext uri="{BB962C8B-B14F-4D97-AF65-F5344CB8AC3E}">
        <p14:creationId xmlns:p14="http://schemas.microsoft.com/office/powerpoint/2010/main" val="625997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2FB2E-9E58-F5EC-9D6C-3AA1F4A13B68}"/>
              </a:ext>
            </a:extLst>
          </p:cNvPr>
          <p:cNvSpPr>
            <a:spLocks noGrp="1"/>
          </p:cNvSpPr>
          <p:nvPr>
            <p:ph type="title"/>
          </p:nvPr>
        </p:nvSpPr>
        <p:spPr>
          <a:xfrm>
            <a:off x="838200" y="356160"/>
            <a:ext cx="10515600" cy="782357"/>
          </a:xfrm>
        </p:spPr>
        <p:txBody>
          <a:bodyPr>
            <a:normAutofit/>
          </a:bodyPr>
          <a:lstStyle/>
          <a:p>
            <a:pPr algn="ctr"/>
            <a:r>
              <a:rPr kumimoji="0" lang="en-IN" sz="36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CONTINUED..</a:t>
            </a:r>
            <a:endParaRPr lang="en-IN" sz="3600" dirty="0">
              <a:latin typeface="Verdana" panose="020B0604030504040204" pitchFamily="34" charset="0"/>
              <a:ea typeface="Verdana" panose="020B0604030504040204" pitchFamily="34" charset="0"/>
            </a:endParaRPr>
          </a:p>
        </p:txBody>
      </p:sp>
      <p:sp>
        <p:nvSpPr>
          <p:cNvPr id="3" name="Slide Number Placeholder 2">
            <a:extLst>
              <a:ext uri="{FF2B5EF4-FFF2-40B4-BE49-F238E27FC236}">
                <a16:creationId xmlns:a16="http://schemas.microsoft.com/office/drawing/2014/main" id="{BCC7C397-273C-6E3C-0352-F4F0BA40D823}"/>
              </a:ext>
            </a:extLst>
          </p:cNvPr>
          <p:cNvSpPr>
            <a:spLocks noGrp="1"/>
          </p:cNvSpPr>
          <p:nvPr>
            <p:ph type="sldNum" sz="quarter" idx="12"/>
          </p:nvPr>
        </p:nvSpPr>
        <p:spPr/>
        <p:txBody>
          <a:bodyPr/>
          <a:lstStyle/>
          <a:p>
            <a:fld id="{7D5BE7BB-FFFC-4434-940F-1F5BAAD09F3B}" type="slidenum">
              <a:rPr lang="en-IN" smtClean="0"/>
              <a:t>27</a:t>
            </a:fld>
            <a:endParaRPr lang="en-IN"/>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2686BA8-0430-8A35-EF5A-A7201F1289B6}"/>
                  </a:ext>
                </a:extLst>
              </p:cNvPr>
              <p:cNvSpPr txBox="1"/>
              <p:nvPr/>
            </p:nvSpPr>
            <p:spPr>
              <a:xfrm>
                <a:off x="578223" y="1285103"/>
                <a:ext cx="11035553" cy="4778488"/>
              </a:xfrm>
              <a:prstGeom prst="rect">
                <a:avLst/>
              </a:prstGeom>
              <a:noFill/>
            </p:spPr>
            <p:txBody>
              <a:bodyPr wrap="square">
                <a:spAutoFit/>
              </a:bodyPr>
              <a:lstStyle/>
              <a:p>
                <a:pPr>
                  <a:spcBef>
                    <a:spcPts val="600"/>
                  </a:spcBef>
                </a:pPr>
                <a14:m>
                  <m:oMath xmlns:m="http://schemas.openxmlformats.org/officeDocument/2006/math">
                    <m:sSub>
                      <m:sSubPr>
                        <m:ctrlPr>
                          <a:rPr lang="en-IN" i="1" smtClean="0">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𝑢</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𝑢</m:t>
                        </m:r>
                      </m:e>
                      <m:sub>
                        <m:sSup>
                          <m:sSupPr>
                            <m:ctrlPr>
                              <a:rPr lang="en-IN"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IN" i="1">
                            <a:effectLst/>
                            <a:latin typeface="Cambria Math" panose="020405030504060302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𝐾</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a:effectLst/>
                        <a:latin typeface="Cambria Math" panose="02040503050406030204" pitchFamily="18" charset="0"/>
                        <a:ea typeface="Calibri" panose="020F0502020204030204" pitchFamily="34" charset="0"/>
                        <a:cs typeface="Times New Roman" panose="02020603050405020304" pitchFamily="18" charset="0"/>
                      </a:rPr>
                      <m:t>1)</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sSup>
                          <m:sSupPr>
                            <m:ctrlPr>
                              <a:rPr lang="en-IN"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IN" i="1">
                            <a:effectLst/>
                            <a:latin typeface="Cambria Math" panose="020405030504060302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𝐾</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a:effectLst/>
                        <a:latin typeface="Cambria Math" panose="02040503050406030204" pitchFamily="18" charset="0"/>
                        <a:ea typeface="Calibri" panose="020F0502020204030204" pitchFamily="34" charset="0"/>
                        <a:cs typeface="Times New Roman" panose="02020603050405020304" pitchFamily="18" charset="0"/>
                      </a:rPr>
                      <m:t>3)</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sub>
                        <m:sSup>
                          <m:sSupPr>
                            <m:ctrlPr>
                              <a:rPr lang="en-IN"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IN" i="1">
                            <a:effectLst/>
                            <a:latin typeface="Cambria Math" panose="020405030504060302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𝐾</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a:effectLst/>
                        <a:latin typeface="Cambria Math" panose="02040503050406030204" pitchFamily="18" charset="0"/>
                        <a:ea typeface="Calibri" panose="020F0502020204030204" pitchFamily="34" charset="0"/>
                        <a:cs typeface="Times New Roman" panose="02020603050405020304" pitchFamily="18" charset="0"/>
                      </a:rPr>
                      <m:t>2)</m:t>
                    </m:r>
                    <m:box>
                      <m:boxPr>
                        <m:ctrlPr>
                          <a:rPr lang="en-IN" i="1">
                            <a:effectLst/>
                            <a:latin typeface="Cambria Math" panose="02040503050406030204" pitchFamily="18" charset="0"/>
                          </a:rPr>
                        </m:ctrlPr>
                      </m:boxPr>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box>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𝒦</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IN" i="1">
                            <a:effectLst/>
                            <a:latin typeface="Cambria Math" panose="02040503050406030204" pitchFamily="18" charset="0"/>
                          </a:rPr>
                        </m:ctrlPr>
                      </m:dPr>
                      <m:e>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𝑜</m:t>
                            </m:r>
                          </m:sub>
                        </m:sSub>
                      </m:e>
                    </m:d>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n-IN" b="0" dirty="0"/>
                  <a:t>				  (7)</a:t>
                </a:r>
              </a:p>
              <a:p>
                <a:pPr>
                  <a:spcBef>
                    <a:spcPts val="600"/>
                  </a:spcBef>
                </a:pPr>
                <a:r>
                  <a:rPr lang="en-IN" dirty="0"/>
                  <a:t>(</a:t>
                </a:r>
                <a:r>
                  <a:rPr lang="en-US" dirty="0">
                    <a:ea typeface="Calibri" panose="020F0502020204030204" pitchFamily="34" charset="0"/>
                    <a:cs typeface="Times New Roman" panose="02020603050405020304" pitchFamily="18" charset="0"/>
                  </a:rPr>
                  <a:t>classic constraint for subtour elimination for the routing of the truck</a:t>
                </a:r>
                <a:r>
                  <a:rPr lang="en-IN" b="0" dirty="0"/>
                  <a:t>)</a:t>
                </a:r>
              </a:p>
              <a:p>
                <a:pPr>
                  <a:spcBef>
                    <a:spcPts val="600"/>
                  </a:spcBef>
                </a:pPr>
                <a14:m>
                  <m:oMath xmlns:m="http://schemas.openxmlformats.org/officeDocument/2006/math">
                    <m:d>
                      <m:dPr>
                        <m:ctrlPr>
                          <a:rPr lang="en-IN" i="1" smtClean="0">
                            <a:effectLst/>
                            <a:latin typeface="Cambria Math" panose="02040503050406030204" pitchFamily="18" charset="0"/>
                          </a:rPr>
                        </m:ctrlPr>
                      </m:dPr>
                      <m:e>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𝑏</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sub>
                        </m:sSub>
                      </m:e>
                    </m:d>
                    <m:r>
                      <a:rPr lang="en-US" sz="1800">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i="1">
                            <a:effectLst/>
                            <a:latin typeface="Cambria Math" panose="02040503050406030204" pitchFamily="18" charset="0"/>
                          </a:rPr>
                        </m:ctrlPr>
                      </m:dPr>
                      <m:e>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𝐴</m:t>
                            </m:r>
                          </m:e>
                          <m:sub>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𝑜</m:t>
                                </m:r>
                              </m:sub>
                            </m:sSub>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𝐵</m:t>
                            </m:r>
                          </m:e>
                          <m:sub>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𝑜</m:t>
                                </m:r>
                              </m:sub>
                            </m:sSub>
                          </m:sub>
                        </m:sSub>
                      </m:e>
                    </m:d>
                    <m:box>
                      <m:boxPr>
                        <m:ctrlPr>
                          <a:rPr lang="en-IN" i="1">
                            <a:effectLst/>
                            <a:latin typeface="Cambria Math" panose="02040503050406030204" pitchFamily="18" charset="0"/>
                          </a:rPr>
                        </m:ctrlPr>
                      </m:boxPr>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box>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𝒦</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IN" i="1">
                            <a:effectLst/>
                            <a:latin typeface="Cambria Math" panose="02040503050406030204" pitchFamily="18" charset="0"/>
                          </a:rPr>
                        </m:ctrlPr>
                      </m:dPr>
                      <m:e>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𝑜</m:t>
                            </m:r>
                          </m:sub>
                        </m:sSub>
                      </m:e>
                    </m:d>
                  </m:oMath>
                </a14:m>
                <a:r>
                  <a:rPr lang="en-IN" sz="1800" b="0" dirty="0">
                    <a:effectLst/>
                    <a:ea typeface="Calibri" panose="020F0502020204030204" pitchFamily="34" charset="0"/>
                    <a:cs typeface="Times New Roman" panose="02020603050405020304" pitchFamily="18" charset="0"/>
                  </a:rPr>
                  <a:t>							  (8)</a:t>
                </a:r>
              </a:p>
              <a:p>
                <a:pPr>
                  <a:spcBef>
                    <a:spcPts val="600"/>
                  </a:spcBef>
                </a:pPr>
                <a:r>
                  <a:rPr lang="en-IN" dirty="0">
                    <a:ea typeface="Calibri" panose="020F0502020204030204" pitchFamily="34" charset="0"/>
                    <a:cs typeface="Times New Roman" panose="02020603050405020304" pitchFamily="18" charset="0"/>
                  </a:rPr>
                  <a:t>(</a:t>
                </a:r>
                <a:r>
                  <a:rPr lang="en-US" sz="1800" dirty="0">
                    <a:effectLst/>
                    <a:ea typeface="Calibri" panose="020F0502020204030204" pitchFamily="34" charset="0"/>
                    <a:cs typeface="Times New Roman" panose="02020603050405020304" pitchFamily="18" charset="0"/>
                  </a:rPr>
                  <a:t>assigns the cluster focal point </a:t>
                </a:r>
                <a14:m>
                  <m:oMath xmlns:m="http://schemas.openxmlformats.org/officeDocument/2006/math">
                    <m:d>
                      <m:dPr>
                        <m:begChr m:val="{"/>
                        <m:endChr m:val="}"/>
                        <m:ctrlPr>
                          <a:rPr lang="en-IN" i="1">
                            <a:effectLst/>
                            <a:latin typeface="Cambria Math" panose="02040503050406030204" pitchFamily="18" charset="0"/>
                          </a:rPr>
                        </m:ctrlPr>
                      </m:dPr>
                      <m:e>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𝑜</m:t>
                            </m:r>
                          </m:sub>
                        </m:sSub>
                      </m:e>
                    </m:d>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𝒦</m:t>
                    </m:r>
                  </m:oMath>
                </a14:m>
                <a:r>
                  <a:rPr lang="en-US" sz="1800" dirty="0">
                    <a:effectLst/>
                    <a:ea typeface="Calibri" panose="020F0502020204030204" pitchFamily="34" charset="0"/>
                    <a:cs typeface="Times New Roman" panose="02020603050405020304" pitchFamily="18" charset="0"/>
                  </a:rPr>
                  <a:t> to the depot with coordinates </a:t>
                </a:r>
                <a14:m>
                  <m:oMath xmlns:m="http://schemas.openxmlformats.org/officeDocument/2006/math">
                    <m:d>
                      <m:dPr>
                        <m:endChr m:val=""/>
                        <m:ctrlPr>
                          <a:rPr lang="en-IN" i="1">
                            <a:effectLst/>
                            <a:latin typeface="Cambria Math" panose="02040503050406030204" pitchFamily="18" charset="0"/>
                          </a:rPr>
                        </m:ctrlPr>
                      </m:dPr>
                      <m:e>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𝐴</m:t>
                            </m:r>
                          </m:e>
                          <m:sub>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𝑜</m:t>
                                </m:r>
                              </m:sub>
                            </m:sSub>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𝐵</m:t>
                            </m:r>
                          </m:e>
                          <m:sub>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𝑜</m:t>
                                </m:r>
                              </m:sub>
                            </m:sSub>
                          </m:sub>
                        </m:sSub>
                      </m:e>
                    </m:d>
                  </m:oMath>
                </a14:m>
                <a:r>
                  <a:rPr lang="en-US" sz="1800" dirty="0">
                    <a:effectLst/>
                    <a:ea typeface="Calibri" panose="020F0502020204030204" pitchFamily="34" charset="0"/>
                    <a:cs typeface="Times New Roman" panose="02020603050405020304" pitchFamily="18" charset="0"/>
                  </a:rPr>
                  <a:t> ) to ensure a truck visit to the depot, in addition to allowing delivery locations to be assigned to the depot like any other cluster focal point..)</a:t>
                </a:r>
                <a:endParaRPr lang="en-IN" dirty="0">
                  <a:ea typeface="Calibri" panose="020F0502020204030204" pitchFamily="34" charset="0"/>
                  <a:cs typeface="Times New Roman" panose="02020603050405020304" pitchFamily="18" charset="0"/>
                </a:endParaRPr>
              </a:p>
              <a:p>
                <a:pPr>
                  <a:spcBef>
                    <a:spcPts val="600"/>
                  </a:spcBef>
                </a:pPr>
                <a14:m>
                  <m:oMath xmlns:m="http://schemas.openxmlformats.org/officeDocument/2006/math">
                    <m:sSubSup>
                      <m:sSubSupPr>
                        <m:ctrlPr>
                          <a:rPr lang="en-IN" i="1" smtClean="0">
                            <a:effectLst/>
                            <a:latin typeface="Cambria Math" panose="02040503050406030204" pitchFamily="18" charset="0"/>
                          </a:rPr>
                        </m:ctrlPr>
                      </m:sSub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𝑑</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𝑙𝑘</m:t>
                        </m:r>
                      </m:sub>
                      <m:sup>
                        <m:r>
                          <a:rPr lang="en-US" sz="1800" i="1">
                            <a:effectLst/>
                            <a:latin typeface="Cambria Math" panose="02040503050406030204" pitchFamily="18" charset="0"/>
                            <a:ea typeface="Calibri" panose="020F0502020204030204" pitchFamily="34" charset="0"/>
                            <a:cs typeface="Times New Roman" panose="02020603050405020304" pitchFamily="18" charset="0"/>
                          </a:rPr>
                          <m:t>𝐸</m:t>
                        </m:r>
                      </m:sup>
                    </m:sSubSup>
                    <m:r>
                      <a:rPr lang="en-US" sz="1800">
                        <a:effectLst/>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en-IN" i="1">
                            <a:effectLst/>
                            <a:latin typeface="Cambria Math" panose="02040503050406030204" pitchFamily="18" charset="0"/>
                          </a:rPr>
                        </m:ctrlPr>
                      </m:radPr>
                      <m:deg/>
                      <m:e>
                        <m:sSup>
                          <m:sSupPr>
                            <m:ctrlPr>
                              <a:rPr lang="en-IN" i="1">
                                <a:effectLst/>
                                <a:latin typeface="Cambria Math" panose="02040503050406030204" pitchFamily="18" charset="0"/>
                              </a:rPr>
                            </m:ctrlPr>
                          </m:sSupPr>
                          <m:e>
                            <m:d>
                              <m:dPr>
                                <m:ctrlPr>
                                  <a:rPr lang="en-IN" i="1">
                                    <a:effectLst/>
                                    <a:latin typeface="Cambria Math" panose="02040503050406030204" pitchFamily="18" charset="0"/>
                                  </a:rPr>
                                </m:ctrlPr>
                              </m:dPr>
                              <m:e>
                                <m:sSub>
                                  <m:sSubPr>
                                    <m:ctrlPr>
                                      <a:rPr lang="en-IN" i="1">
                                        <a:effectLst/>
                                        <a:latin typeface="Cambria Math" panose="02040503050406030204" pitchFamily="18" charset="0"/>
                                      </a:rPr>
                                    </m:ctrlPr>
                                  </m:sSubPr>
                                  <m:e>
                                    <m:r>
                                      <a:rPr lang="en-IN" b="0" i="1" smtClean="0">
                                        <a:effectLst/>
                                        <a:latin typeface="Cambria Math" panose="02040503050406030204" pitchFamily="18" charset="0"/>
                                      </a:rPr>
                                      <m:t>𝑎</m:t>
                                    </m:r>
                                  </m:e>
                                  <m:sub>
                                    <m:r>
                                      <a:rPr lang="en-IN" sz="1800" b="0" i="1" smtClean="0">
                                        <a:effectLst/>
                                        <a:latin typeface="Cambria Math" panose="02040503050406030204" pitchFamily="18" charset="0"/>
                                        <a:ea typeface="Calibri" panose="020F0502020204030204" pitchFamily="34" charset="0"/>
                                        <a:cs typeface="Times New Roman" panose="02020603050405020304" pitchFamily="18" charset="0"/>
                                      </a:rPr>
                                      <m:t>𝑘</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i="1" smtClean="0">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𝑎</m:t>
                                    </m:r>
                                  </m:e>
                                  <m:sub>
                                    <m:sSup>
                                      <m:sSupPr>
                                        <m:ctrlPr>
                                          <a:rPr lang="en-IN" sz="2800" i="1">
                                            <a:latin typeface="Cambria Math" panose="020405030504060302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𝑘</m:t>
                                        </m:r>
                                      </m:e>
                                      <m:sup>
                                        <m:r>
                                          <a:rPr lang="en-US" i="1">
                                            <a:latin typeface="Cambria Math" panose="02040503050406030204" pitchFamily="18" charset="0"/>
                                            <a:ea typeface="Calibri" panose="020F0502020204030204" pitchFamily="34" charset="0"/>
                                            <a:cs typeface="Times New Roman" panose="02020603050405020304" pitchFamily="18" charset="0"/>
                                          </a:rPr>
                                          <m:t>′</m:t>
                                        </m:r>
                                      </m:sup>
                                    </m:sSup>
                                  </m:sub>
                                </m:sSub>
                              </m:e>
                            </m:d>
                          </m:e>
                          <m:sup>
                            <m:r>
                              <a:rPr lang="en-US" sz="1800">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18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i="1">
                                <a:effectLst/>
                                <a:latin typeface="Cambria Math" panose="02040503050406030204" pitchFamily="18" charset="0"/>
                              </a:rPr>
                            </m:ctrlPr>
                          </m:sSupPr>
                          <m:e>
                            <m:d>
                              <m:dPr>
                                <m:ctrlPr>
                                  <a:rPr lang="en-IN" i="1">
                                    <a:effectLst/>
                                    <a:latin typeface="Cambria Math" panose="02040503050406030204" pitchFamily="18" charset="0"/>
                                  </a:rPr>
                                </m:ctrlPr>
                              </m:dPr>
                              <m:e>
                                <m:sSub>
                                  <m:sSubPr>
                                    <m:ctrlPr>
                                      <a:rPr lang="en-IN" i="1">
                                        <a:effectLst/>
                                        <a:latin typeface="Cambria Math" panose="02040503050406030204" pitchFamily="18" charset="0"/>
                                      </a:rPr>
                                    </m:ctrlPr>
                                  </m:sSubPr>
                                  <m:e>
                                    <m:r>
                                      <a:rPr lang="en-IN" b="0" i="1" smtClean="0">
                                        <a:effectLst/>
                                        <a:latin typeface="Cambria Math" panose="02040503050406030204" pitchFamily="18" charset="0"/>
                                      </a:rPr>
                                      <m:t>𝑏</m:t>
                                    </m:r>
                                  </m:e>
                                  <m:sub>
                                    <m:r>
                                      <a:rPr lang="en-IN" sz="1800" b="0" i="1" smtClean="0">
                                        <a:effectLst/>
                                        <a:latin typeface="Cambria Math" panose="02040503050406030204" pitchFamily="18" charset="0"/>
                                        <a:ea typeface="Calibri" panose="020F0502020204030204" pitchFamily="34" charset="0"/>
                                        <a:cs typeface="Times New Roman" panose="02020603050405020304" pitchFamily="18" charset="0"/>
                                      </a:rPr>
                                      <m:t>𝑘</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𝑏</m:t>
                                    </m:r>
                                  </m:e>
                                  <m:sub>
                                    <m:sSup>
                                      <m:sSupPr>
                                        <m:ctrlPr>
                                          <a:rPr lang="en-IN" sz="2800" i="1">
                                            <a:latin typeface="Cambria Math" panose="020405030504060302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𝑘</m:t>
                                        </m:r>
                                      </m:e>
                                      <m:sup>
                                        <m:r>
                                          <a:rPr lang="en-US" i="1">
                                            <a:latin typeface="Cambria Math" panose="02040503050406030204" pitchFamily="18" charset="0"/>
                                            <a:ea typeface="Calibri" panose="020F0502020204030204" pitchFamily="34" charset="0"/>
                                            <a:cs typeface="Times New Roman" panose="02020603050405020304" pitchFamily="18" charset="0"/>
                                          </a:rPr>
                                          <m:t>′</m:t>
                                        </m:r>
                                      </m:sup>
                                    </m:sSup>
                                  </m:sub>
                                </m:sSub>
                              </m:e>
                            </m:d>
                          </m:e>
                          <m:sup>
                            <m:r>
                              <a:rPr lang="en-US" sz="1800">
                                <a:effectLst/>
                                <a:latin typeface="Cambria Math" panose="02040503050406030204" pitchFamily="18" charset="0"/>
                                <a:ea typeface="Calibri" panose="020F0502020204030204" pitchFamily="34" charset="0"/>
                                <a:cs typeface="Times New Roman" panose="02020603050405020304" pitchFamily="18" charset="0"/>
                              </a:rPr>
                              <m:t>2</m:t>
                            </m:r>
                          </m:sup>
                        </m:sSup>
                      </m:e>
                    </m:rad>
                    <m:box>
                      <m:boxPr>
                        <m:ctrlPr>
                          <a:rPr lang="en-IN" i="1">
                            <a:effectLst/>
                            <a:latin typeface="Cambria Math" panose="02040503050406030204" pitchFamily="18" charset="0"/>
                          </a:rPr>
                        </m:ctrlPr>
                      </m:boxPr>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box>
                    <m:r>
                      <a:rPr lang="en-IN" sz="1800" b="0" i="0"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ℒ</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𝒦</m:t>
                    </m:r>
                  </m:oMath>
                </a14:m>
                <a:r>
                  <a:rPr lang="en-IN" sz="1800" b="0" dirty="0">
                    <a:effectLst/>
                    <a:ea typeface="Calibri" panose="020F0502020204030204" pitchFamily="34" charset="0"/>
                    <a:cs typeface="Times New Roman" panose="02020603050405020304" pitchFamily="18" charset="0"/>
                  </a:rPr>
                  <a:t>					</a:t>
                </a:r>
                <a:r>
                  <a:rPr lang="en-IN" dirty="0">
                    <a:ea typeface="Calibri" panose="020F0502020204030204" pitchFamily="34" charset="0"/>
                    <a:cs typeface="Times New Roman" panose="02020603050405020304" pitchFamily="18" charset="0"/>
                  </a:rPr>
                  <a:t>	  </a:t>
                </a:r>
                <a:r>
                  <a:rPr lang="en-IN" sz="1800" b="0" dirty="0">
                    <a:effectLst/>
                    <a:ea typeface="Calibri" panose="020F0502020204030204" pitchFamily="34" charset="0"/>
                    <a:cs typeface="Times New Roman" panose="02020603050405020304" pitchFamily="18" charset="0"/>
                  </a:rPr>
                  <a:t>(</a:t>
                </a:r>
                <a:r>
                  <a:rPr lang="en-IN" dirty="0">
                    <a:ea typeface="Calibri" panose="020F0502020204030204" pitchFamily="34" charset="0"/>
                    <a:cs typeface="Times New Roman" panose="02020603050405020304" pitchFamily="18" charset="0"/>
                  </a:rPr>
                  <a:t>9</a:t>
                </a:r>
                <a:r>
                  <a:rPr lang="en-IN" sz="1800" b="0" dirty="0">
                    <a:effectLst/>
                    <a:ea typeface="Calibri" panose="020F0502020204030204" pitchFamily="34" charset="0"/>
                    <a:cs typeface="Times New Roman" panose="02020603050405020304" pitchFamily="18" charset="0"/>
                  </a:rPr>
                  <a:t>)</a:t>
                </a:r>
              </a:p>
              <a:p>
                <a:pPr>
                  <a:spcBef>
                    <a:spcPts val="600"/>
                  </a:spcBef>
                </a:pPr>
                <a:r>
                  <a:rPr lang="en-IN" dirty="0"/>
                  <a:t>(</a:t>
                </a:r>
                <a:r>
                  <a:rPr lang="en-US" sz="1800" dirty="0">
                    <a:effectLst/>
                    <a:ea typeface="Calibri" panose="020F0502020204030204" pitchFamily="34" charset="0"/>
                    <a:cs typeface="Times New Roman" panose="02020603050405020304" pitchFamily="18" charset="0"/>
                  </a:rPr>
                  <a:t>computes the Euclidian travel distance for a truck between two cluster focal points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oMath>
                </a14:m>
                <a:r>
                  <a:rPr lang="en-US" sz="1800" dirty="0">
                    <a:effectLst/>
                    <a:ea typeface="Calibri" panose="020F0502020204030204" pitchFamily="34" charset="0"/>
                    <a:cs typeface="Times New Roman" panose="02020603050405020304" pitchFamily="18" charset="0"/>
                  </a:rPr>
                  <a:t> and </a:t>
                </a:r>
                <a14:m>
                  <m:oMath xmlns:m="http://schemas.openxmlformats.org/officeDocument/2006/math">
                    <m:sSup>
                      <m:sSupPr>
                        <m:ctrlPr>
                          <a:rPr lang="en-IN"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n-US" sz="1800" dirty="0">
                    <a:effectLst/>
                    <a:ea typeface="Calibri" panose="020F0502020204030204" pitchFamily="34" charset="0"/>
                    <a:cs typeface="Times New Roman" panose="02020603050405020304" pitchFamily="18" charset="0"/>
                  </a:rPr>
                  <a:t>.)</a:t>
                </a:r>
              </a:p>
              <a:p>
                <a:pPr>
                  <a:spcBef>
                    <a:spcPts val="600"/>
                  </a:spcBef>
                </a:pPr>
                <a14:m>
                  <m:oMath xmlns:m="http://schemas.openxmlformats.org/officeDocument/2006/math">
                    <m:sSub>
                      <m:sSubPr>
                        <m:ctrlPr>
                          <a:rPr lang="en-IN" i="1" smtClean="0">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𝑙𝑘</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∈{0,1}</m:t>
                    </m:r>
                    <m:box>
                      <m:boxPr>
                        <m:ctrlPr>
                          <a:rPr lang="en-IN" i="1">
                            <a:effectLst/>
                            <a:latin typeface="Cambria Math" panose="02040503050406030204" pitchFamily="18" charset="0"/>
                          </a:rPr>
                        </m:ctrlPr>
                      </m:boxPr>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box>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ℒ</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𝒦</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dirty="0"/>
                  <a:t>							 	 	  (10)</a:t>
                </a:r>
              </a:p>
              <a:p>
                <a:pPr>
                  <a:spcBef>
                    <a:spcPts val="600"/>
                  </a:spcBef>
                </a:pPr>
                <a14:m>
                  <m:oMath xmlns:m="http://schemas.openxmlformats.org/officeDocument/2006/math">
                    <m:sSub>
                      <m:sSubPr>
                        <m:ctrlPr>
                          <a:rPr lang="en-IN" i="1" smtClean="0">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sSup>
                          <m:sSupPr>
                            <m:ctrlPr>
                              <a:rPr lang="en-IN"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∈{0,1}</m:t>
                    </m:r>
                    <m:box>
                      <m:boxPr>
                        <m:ctrlPr>
                          <a:rPr lang="en-IN" i="1">
                            <a:effectLst/>
                            <a:latin typeface="Cambria Math" panose="02040503050406030204" pitchFamily="18" charset="0"/>
                          </a:rPr>
                        </m:ctrlPr>
                      </m:boxPr>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box>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𝒦</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dirty="0"/>
                  <a:t>								  	  (11)</a:t>
                </a:r>
              </a:p>
              <a:p>
                <a:pPr>
                  <a:spcBef>
                    <a:spcPts val="600"/>
                  </a:spcBef>
                </a:pPr>
                <a:r>
                  <a:rPr lang="en-IN" dirty="0"/>
                  <a:t>(</a:t>
                </a:r>
                <a:r>
                  <a:rPr lang="en-US" sz="1800" dirty="0">
                    <a:effectLst/>
                    <a:ea typeface="Calibri" panose="020F0502020204030204" pitchFamily="34" charset="0"/>
                    <a:cs typeface="Times New Roman" panose="02020603050405020304" pitchFamily="18" charset="0"/>
                  </a:rPr>
                  <a:t>the binary restrictions on the decision variables are specified using the above constraints</a:t>
                </a:r>
                <a:r>
                  <a:rPr lang="en-IN" dirty="0"/>
                  <a:t>)</a:t>
                </a:r>
              </a:p>
              <a:p>
                <a:pPr>
                  <a:spcBef>
                    <a:spcPts val="600"/>
                  </a:spcBef>
                </a:pPr>
                <a:r>
                  <a:rPr lang="en-IN" dirty="0"/>
                  <a:t>				</a:t>
                </a:r>
              </a:p>
              <a:p>
                <a:endParaRPr lang="en-IN" dirty="0"/>
              </a:p>
            </p:txBody>
          </p:sp>
        </mc:Choice>
        <mc:Fallback xmlns="">
          <p:sp>
            <p:nvSpPr>
              <p:cNvPr id="5" name="TextBox 4">
                <a:extLst>
                  <a:ext uri="{FF2B5EF4-FFF2-40B4-BE49-F238E27FC236}">
                    <a16:creationId xmlns:a16="http://schemas.microsoft.com/office/drawing/2014/main" id="{C2686BA8-0430-8A35-EF5A-A7201F1289B6}"/>
                  </a:ext>
                </a:extLst>
              </p:cNvPr>
              <p:cNvSpPr txBox="1">
                <a:spLocks noRot="1" noChangeAspect="1" noMove="1" noResize="1" noEditPoints="1" noAdjustHandles="1" noChangeArrowheads="1" noChangeShapeType="1" noTextEdit="1"/>
              </p:cNvSpPr>
              <p:nvPr/>
            </p:nvSpPr>
            <p:spPr>
              <a:xfrm>
                <a:off x="578223" y="1285103"/>
                <a:ext cx="11035553" cy="4778488"/>
              </a:xfrm>
              <a:prstGeom prst="rect">
                <a:avLst/>
              </a:prstGeom>
              <a:blipFill>
                <a:blip r:embed="rId2"/>
                <a:stretch>
                  <a:fillRect l="-497" t="-128" r="-773"/>
                </a:stretch>
              </a:blipFill>
            </p:spPr>
            <p:txBody>
              <a:bodyPr/>
              <a:lstStyle/>
              <a:p>
                <a:r>
                  <a:rPr lang="en-IN">
                    <a:noFill/>
                  </a:rPr>
                  <a:t> </a:t>
                </a:r>
              </a:p>
            </p:txBody>
          </p:sp>
        </mc:Fallback>
      </mc:AlternateContent>
    </p:spTree>
    <p:extLst>
      <p:ext uri="{BB962C8B-B14F-4D97-AF65-F5344CB8AC3E}">
        <p14:creationId xmlns:p14="http://schemas.microsoft.com/office/powerpoint/2010/main" val="3806461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F73B-B328-45E6-7311-BE8B08D1C71D}"/>
              </a:ext>
            </a:extLst>
          </p:cNvPr>
          <p:cNvSpPr>
            <a:spLocks noGrp="1"/>
          </p:cNvSpPr>
          <p:nvPr>
            <p:ph type="title"/>
          </p:nvPr>
        </p:nvSpPr>
        <p:spPr>
          <a:xfrm>
            <a:off x="838200" y="365126"/>
            <a:ext cx="10515600" cy="692710"/>
          </a:xfrm>
        </p:spPr>
        <p:txBody>
          <a:bodyPr>
            <a:normAutofit/>
          </a:bodyPr>
          <a:lstStyle/>
          <a:p>
            <a:pPr algn="ctr"/>
            <a:r>
              <a:rPr lang="en-IN" sz="3600" b="1" dirty="0">
                <a:latin typeface="Verdana" panose="020B0604030504040204" pitchFamily="34" charset="0"/>
                <a:ea typeface="Verdana" panose="020B0604030504040204" pitchFamily="34" charset="0"/>
              </a:rPr>
              <a:t>CONTINUED..</a:t>
            </a:r>
          </a:p>
        </p:txBody>
      </p:sp>
      <p:sp>
        <p:nvSpPr>
          <p:cNvPr id="3" name="Slide Number Placeholder 2">
            <a:extLst>
              <a:ext uri="{FF2B5EF4-FFF2-40B4-BE49-F238E27FC236}">
                <a16:creationId xmlns:a16="http://schemas.microsoft.com/office/drawing/2014/main" id="{7084632E-7E69-25F9-D693-A7BBE91190B5}"/>
              </a:ext>
            </a:extLst>
          </p:cNvPr>
          <p:cNvSpPr>
            <a:spLocks noGrp="1"/>
          </p:cNvSpPr>
          <p:nvPr>
            <p:ph type="sldNum" sz="quarter" idx="12"/>
          </p:nvPr>
        </p:nvSpPr>
        <p:spPr/>
        <p:txBody>
          <a:bodyPr/>
          <a:lstStyle/>
          <a:p>
            <a:fld id="{7D5BE7BB-FFFC-4434-940F-1F5BAAD09F3B}" type="slidenum">
              <a:rPr lang="en-IN" smtClean="0"/>
              <a:t>28</a:t>
            </a:fld>
            <a:endParaRPr lang="en-IN"/>
          </a:p>
        </p:txBody>
      </p:sp>
      <p:sp>
        <p:nvSpPr>
          <p:cNvPr id="4" name="TextBox 3">
            <a:extLst>
              <a:ext uri="{FF2B5EF4-FFF2-40B4-BE49-F238E27FC236}">
                <a16:creationId xmlns:a16="http://schemas.microsoft.com/office/drawing/2014/main" id="{1F0DC861-3CEE-B98A-A1EF-3788DD6F0212}"/>
              </a:ext>
            </a:extLst>
          </p:cNvPr>
          <p:cNvSpPr txBox="1"/>
          <p:nvPr/>
        </p:nvSpPr>
        <p:spPr>
          <a:xfrm>
            <a:off x="838200" y="1237186"/>
            <a:ext cx="10295965" cy="493981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In this model we have taken N delivery points and used our clustering algorithm to divide the points in K number of cluster.</a:t>
            </a:r>
          </a:p>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We have assumed that there are only drone delivery points and no truck only delivery point for our this model.</a:t>
            </a:r>
          </a:p>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The number of cluster are governed by the number of drones we are going to use.   ( its upper limit is fixed due to space constrained in truck).</a:t>
            </a:r>
          </a:p>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After the clustering we find the centroid of each cluster and pass the truck trough the centroid and use this centroid as focal point from where drone do the delivery.</a:t>
            </a:r>
          </a:p>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So, overall we have divided the problem in two stage: -</a:t>
            </a:r>
          </a:p>
          <a:p>
            <a:pPr marL="800100" lvl="1" indent="-34290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	Clustering of points.</a:t>
            </a:r>
          </a:p>
          <a:p>
            <a:pPr marL="800100" lvl="1" indent="-34290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	Routing of truck through centroid.</a:t>
            </a:r>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1519141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A1A37C-95DB-100C-2E90-157C22C3F893}"/>
              </a:ext>
            </a:extLst>
          </p:cNvPr>
          <p:cNvSpPr>
            <a:spLocks noGrp="1"/>
          </p:cNvSpPr>
          <p:nvPr>
            <p:ph type="sldNum" sz="quarter" idx="12"/>
          </p:nvPr>
        </p:nvSpPr>
        <p:spPr/>
        <p:txBody>
          <a:bodyPr/>
          <a:lstStyle/>
          <a:p>
            <a:fld id="{7D5BE7BB-FFFC-4434-940F-1F5BAAD09F3B}" type="slidenum">
              <a:rPr lang="en-IN" smtClean="0"/>
              <a:t>29</a:t>
            </a:fld>
            <a:endParaRPr lang="en-IN"/>
          </a:p>
        </p:txBody>
      </p:sp>
      <p:grpSp>
        <p:nvGrpSpPr>
          <p:cNvPr id="3" name="Group 2">
            <a:extLst>
              <a:ext uri="{FF2B5EF4-FFF2-40B4-BE49-F238E27FC236}">
                <a16:creationId xmlns:a16="http://schemas.microsoft.com/office/drawing/2014/main" id="{4A2F4189-07CB-421E-9DA4-32C66569567D}"/>
              </a:ext>
            </a:extLst>
          </p:cNvPr>
          <p:cNvGrpSpPr/>
          <p:nvPr/>
        </p:nvGrpSpPr>
        <p:grpSpPr>
          <a:xfrm>
            <a:off x="564775" y="1476243"/>
            <a:ext cx="10803312" cy="4723717"/>
            <a:chOff x="2241175" y="-107287"/>
            <a:chExt cx="9553018" cy="6649877"/>
          </a:xfrm>
        </p:grpSpPr>
        <p:sp>
          <p:nvSpPr>
            <p:cNvPr id="4" name="Rectangle 3">
              <a:extLst>
                <a:ext uri="{FF2B5EF4-FFF2-40B4-BE49-F238E27FC236}">
                  <a16:creationId xmlns:a16="http://schemas.microsoft.com/office/drawing/2014/main" id="{59AC37E3-F2F7-9E98-D297-EFC132312153}"/>
                </a:ext>
              </a:extLst>
            </p:cNvPr>
            <p:cNvSpPr/>
            <p:nvPr/>
          </p:nvSpPr>
          <p:spPr>
            <a:xfrm>
              <a:off x="4496914" y="2919968"/>
              <a:ext cx="770965" cy="53788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D04CC49B-C3AF-C2B8-992E-67FC56607205}"/>
                </a:ext>
              </a:extLst>
            </p:cNvPr>
            <p:cNvSpPr/>
            <p:nvPr/>
          </p:nvSpPr>
          <p:spPr>
            <a:xfrm>
              <a:off x="2890669" y="4287095"/>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6069761C-1EDC-1F89-FA04-A5FEB7E9BE17}"/>
                </a:ext>
              </a:extLst>
            </p:cNvPr>
            <p:cNvSpPr/>
            <p:nvPr/>
          </p:nvSpPr>
          <p:spPr>
            <a:xfrm>
              <a:off x="2982581" y="334313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id="{C5D8AD5E-1289-DF23-B1FD-A1A6F9DA2475}"/>
                </a:ext>
              </a:extLst>
            </p:cNvPr>
            <p:cNvSpPr/>
            <p:nvPr/>
          </p:nvSpPr>
          <p:spPr>
            <a:xfrm>
              <a:off x="4691342" y="5439731"/>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48E7AE3B-6B96-7119-03F4-35851757DF59}"/>
                </a:ext>
              </a:extLst>
            </p:cNvPr>
            <p:cNvSpPr/>
            <p:nvPr/>
          </p:nvSpPr>
          <p:spPr>
            <a:xfrm>
              <a:off x="7598708" y="5146821"/>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9" name="Oval 8">
              <a:extLst>
                <a:ext uri="{FF2B5EF4-FFF2-40B4-BE49-F238E27FC236}">
                  <a16:creationId xmlns:a16="http://schemas.microsoft.com/office/drawing/2014/main" id="{E6891096-0C78-96E1-5AB0-15D8874E6161}"/>
                </a:ext>
              </a:extLst>
            </p:cNvPr>
            <p:cNvSpPr/>
            <p:nvPr/>
          </p:nvSpPr>
          <p:spPr>
            <a:xfrm>
              <a:off x="3710767" y="4399155"/>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0" name="Oval 9">
              <a:extLst>
                <a:ext uri="{FF2B5EF4-FFF2-40B4-BE49-F238E27FC236}">
                  <a16:creationId xmlns:a16="http://schemas.microsoft.com/office/drawing/2014/main" id="{F4A06711-8BA9-18D9-5902-136B9BC6F7DF}"/>
                </a:ext>
              </a:extLst>
            </p:cNvPr>
            <p:cNvSpPr/>
            <p:nvPr/>
          </p:nvSpPr>
          <p:spPr>
            <a:xfrm>
              <a:off x="3101786" y="1075501"/>
              <a:ext cx="206188" cy="2241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469A86E-2DE6-600B-1B1D-0BA784FB44CA}"/>
                </a:ext>
              </a:extLst>
            </p:cNvPr>
            <p:cNvSpPr/>
            <p:nvPr/>
          </p:nvSpPr>
          <p:spPr>
            <a:xfrm>
              <a:off x="2241175" y="349358"/>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452FDE6A-017B-74B0-84D0-DC1381D70132}"/>
                </a:ext>
              </a:extLst>
            </p:cNvPr>
            <p:cNvSpPr/>
            <p:nvPr/>
          </p:nvSpPr>
          <p:spPr>
            <a:xfrm>
              <a:off x="4121522" y="48214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1DC26022-68E7-302E-E3B8-F72D6FCC966D}"/>
                </a:ext>
              </a:extLst>
            </p:cNvPr>
            <p:cNvSpPr/>
            <p:nvPr/>
          </p:nvSpPr>
          <p:spPr>
            <a:xfrm>
              <a:off x="3112993" y="268675"/>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8B7B3C49-24BB-4E29-E652-A7626247A838}"/>
                </a:ext>
              </a:extLst>
            </p:cNvPr>
            <p:cNvSpPr/>
            <p:nvPr/>
          </p:nvSpPr>
          <p:spPr>
            <a:xfrm>
              <a:off x="5065058" y="779663"/>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D91323F4-04CA-9BF1-742B-6935B279493A}"/>
                </a:ext>
              </a:extLst>
            </p:cNvPr>
            <p:cNvSpPr/>
            <p:nvPr/>
          </p:nvSpPr>
          <p:spPr>
            <a:xfrm>
              <a:off x="7467603" y="2581571"/>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1AC54158-500D-1788-B672-57EDE5B642C7}"/>
                </a:ext>
              </a:extLst>
            </p:cNvPr>
            <p:cNvSpPr/>
            <p:nvPr/>
          </p:nvSpPr>
          <p:spPr>
            <a:xfrm>
              <a:off x="6156512" y="1552864"/>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917FC45-2FB1-9E48-88E5-AA9FEA46AC19}"/>
                </a:ext>
              </a:extLst>
            </p:cNvPr>
            <p:cNvSpPr/>
            <p:nvPr/>
          </p:nvSpPr>
          <p:spPr>
            <a:xfrm>
              <a:off x="4121522" y="1102390"/>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A1D7D928-237C-FCDF-E94F-8E807239DCAA}"/>
                </a:ext>
              </a:extLst>
            </p:cNvPr>
            <p:cNvSpPr/>
            <p:nvPr/>
          </p:nvSpPr>
          <p:spPr>
            <a:xfrm>
              <a:off x="5472951" y="1420414"/>
              <a:ext cx="206188" cy="2241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Oval 18">
              <a:extLst>
                <a:ext uri="{FF2B5EF4-FFF2-40B4-BE49-F238E27FC236}">
                  <a16:creationId xmlns:a16="http://schemas.microsoft.com/office/drawing/2014/main" id="{2A276DB2-A5A0-5D0C-548E-B8B35D1882A8}"/>
                </a:ext>
              </a:extLst>
            </p:cNvPr>
            <p:cNvSpPr/>
            <p:nvPr/>
          </p:nvSpPr>
          <p:spPr>
            <a:xfrm>
              <a:off x="4734482" y="1889037"/>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4E255890-CE20-6B8F-6525-FD485BE3C929}"/>
                </a:ext>
              </a:extLst>
            </p:cNvPr>
            <p:cNvSpPr/>
            <p:nvPr/>
          </p:nvSpPr>
          <p:spPr>
            <a:xfrm>
              <a:off x="5679139" y="2173660"/>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A0D93633-C4DF-1685-6B63-67A8B943DDE3}"/>
                </a:ext>
              </a:extLst>
            </p:cNvPr>
            <p:cNvSpPr/>
            <p:nvPr/>
          </p:nvSpPr>
          <p:spPr>
            <a:xfrm>
              <a:off x="3216087" y="1803315"/>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C9A046E4-1E0E-BB13-C6E9-4F49DC6A58C4}"/>
                </a:ext>
              </a:extLst>
            </p:cNvPr>
            <p:cNvSpPr/>
            <p:nvPr/>
          </p:nvSpPr>
          <p:spPr>
            <a:xfrm>
              <a:off x="5621991" y="4723574"/>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82CB6B4B-744A-58CC-3FBA-77E360C67204}"/>
                </a:ext>
              </a:extLst>
            </p:cNvPr>
            <p:cNvSpPr/>
            <p:nvPr/>
          </p:nvSpPr>
          <p:spPr>
            <a:xfrm>
              <a:off x="6090953" y="5093238"/>
              <a:ext cx="206188" cy="2241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Oval 23">
              <a:extLst>
                <a:ext uri="{FF2B5EF4-FFF2-40B4-BE49-F238E27FC236}">
                  <a16:creationId xmlns:a16="http://schemas.microsoft.com/office/drawing/2014/main" id="{8ED8D4E8-5540-A5AC-CDC6-AFE4611F0F9F}"/>
                </a:ext>
              </a:extLst>
            </p:cNvPr>
            <p:cNvSpPr/>
            <p:nvPr/>
          </p:nvSpPr>
          <p:spPr>
            <a:xfrm>
              <a:off x="4136180" y="4959511"/>
              <a:ext cx="206188" cy="2241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394ABB0C-4410-8498-6C50-B43E17F4C9A2}"/>
                </a:ext>
              </a:extLst>
            </p:cNvPr>
            <p:cNvSpPr/>
            <p:nvPr/>
          </p:nvSpPr>
          <p:spPr>
            <a:xfrm>
              <a:off x="2260221" y="3946440"/>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9E16949E-3FE8-1CB0-FCE0-4D2108FC88C2}"/>
                </a:ext>
              </a:extLst>
            </p:cNvPr>
            <p:cNvSpPr/>
            <p:nvPr/>
          </p:nvSpPr>
          <p:spPr>
            <a:xfrm>
              <a:off x="4500282" y="4287098"/>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7" name="Oval 26">
              <a:extLst>
                <a:ext uri="{FF2B5EF4-FFF2-40B4-BE49-F238E27FC236}">
                  <a16:creationId xmlns:a16="http://schemas.microsoft.com/office/drawing/2014/main" id="{24FAFC99-169A-82CC-952E-51154CED17DB}"/>
                </a:ext>
              </a:extLst>
            </p:cNvPr>
            <p:cNvSpPr/>
            <p:nvPr/>
          </p:nvSpPr>
          <p:spPr>
            <a:xfrm>
              <a:off x="7633445" y="439915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A53FB77D-6C68-27FE-BD3B-39BA604D0B94}"/>
                </a:ext>
              </a:extLst>
            </p:cNvPr>
            <p:cNvSpPr/>
            <p:nvPr/>
          </p:nvSpPr>
          <p:spPr>
            <a:xfrm>
              <a:off x="7037091" y="2532462"/>
              <a:ext cx="206188" cy="2241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B3AEFDEF-87A0-36D9-88E2-AFCBCE50D6F6}"/>
                </a:ext>
              </a:extLst>
            </p:cNvPr>
            <p:cNvSpPr/>
            <p:nvPr/>
          </p:nvSpPr>
          <p:spPr>
            <a:xfrm>
              <a:off x="3758451" y="5439733"/>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0" name="Oval 29">
              <a:extLst>
                <a:ext uri="{FF2B5EF4-FFF2-40B4-BE49-F238E27FC236}">
                  <a16:creationId xmlns:a16="http://schemas.microsoft.com/office/drawing/2014/main" id="{F5591345-350C-BC77-0193-6616FF38873E}"/>
                </a:ext>
              </a:extLst>
            </p:cNvPr>
            <p:cNvSpPr/>
            <p:nvPr/>
          </p:nvSpPr>
          <p:spPr>
            <a:xfrm>
              <a:off x="2321858" y="828973"/>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D6DAFB76-963F-2EC5-2277-0E993A28C1A4}"/>
                </a:ext>
              </a:extLst>
            </p:cNvPr>
            <p:cNvSpPr/>
            <p:nvPr/>
          </p:nvSpPr>
          <p:spPr>
            <a:xfrm>
              <a:off x="2459688" y="158200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2" name="Oval 31">
              <a:extLst>
                <a:ext uri="{FF2B5EF4-FFF2-40B4-BE49-F238E27FC236}">
                  <a16:creationId xmlns:a16="http://schemas.microsoft.com/office/drawing/2014/main" id="{83B3CCFF-53CC-AE77-35B8-5CEC7FF87099}"/>
                </a:ext>
              </a:extLst>
            </p:cNvPr>
            <p:cNvSpPr/>
            <p:nvPr/>
          </p:nvSpPr>
          <p:spPr>
            <a:xfrm>
              <a:off x="2252914" y="3266554"/>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3" name="Oval 32">
              <a:extLst>
                <a:ext uri="{FF2B5EF4-FFF2-40B4-BE49-F238E27FC236}">
                  <a16:creationId xmlns:a16="http://schemas.microsoft.com/office/drawing/2014/main" id="{1E167551-D4BB-7ADC-5A8D-B935AF246FBD}"/>
                </a:ext>
              </a:extLst>
            </p:cNvPr>
            <p:cNvSpPr/>
            <p:nvPr/>
          </p:nvSpPr>
          <p:spPr>
            <a:xfrm>
              <a:off x="6942046" y="3053665"/>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ED5A463F-77FB-C8F0-736D-F76115A56A3C}"/>
                </a:ext>
              </a:extLst>
            </p:cNvPr>
            <p:cNvSpPr/>
            <p:nvPr/>
          </p:nvSpPr>
          <p:spPr>
            <a:xfrm>
              <a:off x="7261415" y="3191163"/>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66A49A8A-7C39-368F-852C-86EAB97D45D6}"/>
                </a:ext>
              </a:extLst>
            </p:cNvPr>
            <p:cNvSpPr/>
            <p:nvPr/>
          </p:nvSpPr>
          <p:spPr>
            <a:xfrm>
              <a:off x="6196852" y="943265"/>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EBF3E385-E2B5-4550-1F87-211BF4D6DF57}"/>
                </a:ext>
              </a:extLst>
            </p:cNvPr>
            <p:cNvSpPr/>
            <p:nvPr/>
          </p:nvSpPr>
          <p:spPr>
            <a:xfrm>
              <a:off x="7292788" y="2090487"/>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7" name="Oval 36">
              <a:extLst>
                <a:ext uri="{FF2B5EF4-FFF2-40B4-BE49-F238E27FC236}">
                  <a16:creationId xmlns:a16="http://schemas.microsoft.com/office/drawing/2014/main" id="{A822F7CD-A7D5-B755-03B7-8919D9990A2A}"/>
                </a:ext>
              </a:extLst>
            </p:cNvPr>
            <p:cNvSpPr/>
            <p:nvPr/>
          </p:nvSpPr>
          <p:spPr>
            <a:xfrm>
              <a:off x="6838952" y="2036464"/>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8" name="Oval 37">
              <a:extLst>
                <a:ext uri="{FF2B5EF4-FFF2-40B4-BE49-F238E27FC236}">
                  <a16:creationId xmlns:a16="http://schemas.microsoft.com/office/drawing/2014/main" id="{E9166016-0828-18AB-C2F6-BEE3993A8F0F}"/>
                </a:ext>
              </a:extLst>
            </p:cNvPr>
            <p:cNvSpPr/>
            <p:nvPr/>
          </p:nvSpPr>
          <p:spPr>
            <a:xfrm>
              <a:off x="2528046" y="282279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9" name="Oval 38">
              <a:extLst>
                <a:ext uri="{FF2B5EF4-FFF2-40B4-BE49-F238E27FC236}">
                  <a16:creationId xmlns:a16="http://schemas.microsoft.com/office/drawing/2014/main" id="{CB7C5F17-33C8-B739-A695-80DA0CF63340}"/>
                </a:ext>
              </a:extLst>
            </p:cNvPr>
            <p:cNvSpPr/>
            <p:nvPr/>
          </p:nvSpPr>
          <p:spPr>
            <a:xfrm>
              <a:off x="6149498" y="4543414"/>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41676BA4-FCE7-9C0E-4A89-062BABA18AB4}"/>
                </a:ext>
              </a:extLst>
            </p:cNvPr>
            <p:cNvSpPr/>
            <p:nvPr/>
          </p:nvSpPr>
          <p:spPr>
            <a:xfrm>
              <a:off x="7267575" y="5551792"/>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C6E1A098-7F1D-BB90-6147-63A289863CBB}"/>
                </a:ext>
              </a:extLst>
            </p:cNvPr>
            <p:cNvSpPr/>
            <p:nvPr/>
          </p:nvSpPr>
          <p:spPr>
            <a:xfrm>
              <a:off x="5830422" y="557970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42" name="Oval 41">
              <a:extLst>
                <a:ext uri="{FF2B5EF4-FFF2-40B4-BE49-F238E27FC236}">
                  <a16:creationId xmlns:a16="http://schemas.microsoft.com/office/drawing/2014/main" id="{032B2B21-584C-D0C4-0BC7-2B29E07BCD11}"/>
                </a:ext>
              </a:extLst>
            </p:cNvPr>
            <p:cNvSpPr/>
            <p:nvPr/>
          </p:nvSpPr>
          <p:spPr>
            <a:xfrm>
              <a:off x="6437587" y="5521746"/>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3E81DFF0-D40D-9341-5704-DB3B188933A5}"/>
                </a:ext>
              </a:extLst>
            </p:cNvPr>
            <p:cNvSpPr txBox="1"/>
            <p:nvPr/>
          </p:nvSpPr>
          <p:spPr>
            <a:xfrm>
              <a:off x="9000565" y="4881011"/>
              <a:ext cx="1855694" cy="1201277"/>
            </a:xfrm>
            <a:prstGeom prst="rect">
              <a:avLst/>
            </a:prstGeom>
            <a:noFill/>
          </p:spPr>
          <p:txBody>
            <a:bodyPr wrap="square" rtlCol="0">
              <a:spAutoFit/>
            </a:bodyPr>
            <a:lstStyle/>
            <a:p>
              <a:endParaRPr lang="en-IN" dirty="0"/>
            </a:p>
          </p:txBody>
        </p:sp>
        <p:sp>
          <p:nvSpPr>
            <p:cNvPr id="44" name="Rectangle 43">
              <a:extLst>
                <a:ext uri="{FF2B5EF4-FFF2-40B4-BE49-F238E27FC236}">
                  <a16:creationId xmlns:a16="http://schemas.microsoft.com/office/drawing/2014/main" id="{BAE9470C-F680-BA35-81E3-0E9174975540}"/>
                </a:ext>
              </a:extLst>
            </p:cNvPr>
            <p:cNvSpPr/>
            <p:nvPr/>
          </p:nvSpPr>
          <p:spPr>
            <a:xfrm>
              <a:off x="8910917" y="-107287"/>
              <a:ext cx="2690535" cy="664987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45" name="Oval 44">
              <a:extLst>
                <a:ext uri="{FF2B5EF4-FFF2-40B4-BE49-F238E27FC236}">
                  <a16:creationId xmlns:a16="http://schemas.microsoft.com/office/drawing/2014/main" id="{D4ACE842-A9DA-4BB9-92BC-8CFF1961C8CB}"/>
                </a:ext>
              </a:extLst>
            </p:cNvPr>
            <p:cNvSpPr/>
            <p:nvPr/>
          </p:nvSpPr>
          <p:spPr>
            <a:xfrm>
              <a:off x="9089814" y="715725"/>
              <a:ext cx="206188" cy="2241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6055A896-CC05-98E5-6B6C-7BC84482E38C}"/>
                </a:ext>
              </a:extLst>
            </p:cNvPr>
            <p:cNvSpPr/>
            <p:nvPr/>
          </p:nvSpPr>
          <p:spPr>
            <a:xfrm>
              <a:off x="9103658" y="1285245"/>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437EDF80-7DEA-DE8F-542D-575625E251B7}"/>
                </a:ext>
              </a:extLst>
            </p:cNvPr>
            <p:cNvSpPr txBox="1"/>
            <p:nvPr/>
          </p:nvSpPr>
          <p:spPr>
            <a:xfrm>
              <a:off x="9385915" y="565393"/>
              <a:ext cx="2365566" cy="519932"/>
            </a:xfrm>
            <a:prstGeom prst="rect">
              <a:avLst/>
            </a:prstGeom>
            <a:noFill/>
          </p:spPr>
          <p:txBody>
            <a:bodyPr wrap="square" rtlCol="0">
              <a:spAutoFit/>
            </a:bodyPr>
            <a:lstStyle/>
            <a:p>
              <a:r>
                <a:rPr lang="en-IN" dirty="0"/>
                <a:t>Focal point/Centroid</a:t>
              </a:r>
            </a:p>
          </p:txBody>
        </p:sp>
        <p:sp>
          <p:nvSpPr>
            <p:cNvPr id="48" name="TextBox 47">
              <a:extLst>
                <a:ext uri="{FF2B5EF4-FFF2-40B4-BE49-F238E27FC236}">
                  <a16:creationId xmlns:a16="http://schemas.microsoft.com/office/drawing/2014/main" id="{B65AEB0A-5885-429E-3637-8EA882590BC7}"/>
                </a:ext>
              </a:extLst>
            </p:cNvPr>
            <p:cNvSpPr txBox="1"/>
            <p:nvPr/>
          </p:nvSpPr>
          <p:spPr>
            <a:xfrm>
              <a:off x="9428627" y="1176737"/>
              <a:ext cx="2365566" cy="519932"/>
            </a:xfrm>
            <a:prstGeom prst="rect">
              <a:avLst/>
            </a:prstGeom>
            <a:noFill/>
          </p:spPr>
          <p:txBody>
            <a:bodyPr wrap="square" rtlCol="0">
              <a:spAutoFit/>
            </a:bodyPr>
            <a:lstStyle/>
            <a:p>
              <a:r>
                <a:rPr lang="en-IN" dirty="0"/>
                <a:t>Drone delivery point </a:t>
              </a:r>
            </a:p>
          </p:txBody>
        </p:sp>
        <p:sp>
          <p:nvSpPr>
            <p:cNvPr id="49" name="Rectangle 48">
              <a:extLst>
                <a:ext uri="{FF2B5EF4-FFF2-40B4-BE49-F238E27FC236}">
                  <a16:creationId xmlns:a16="http://schemas.microsoft.com/office/drawing/2014/main" id="{4A8FECC7-0E9C-11F9-FF67-F26753357574}"/>
                </a:ext>
              </a:extLst>
            </p:cNvPr>
            <p:cNvSpPr/>
            <p:nvPr/>
          </p:nvSpPr>
          <p:spPr>
            <a:xfrm>
              <a:off x="8961901" y="77374"/>
              <a:ext cx="489703" cy="41673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0" name="TextBox 49">
              <a:extLst>
                <a:ext uri="{FF2B5EF4-FFF2-40B4-BE49-F238E27FC236}">
                  <a16:creationId xmlns:a16="http://schemas.microsoft.com/office/drawing/2014/main" id="{E172218D-179C-2811-0E3F-B7362660087C}"/>
                </a:ext>
              </a:extLst>
            </p:cNvPr>
            <p:cNvSpPr txBox="1"/>
            <p:nvPr/>
          </p:nvSpPr>
          <p:spPr>
            <a:xfrm>
              <a:off x="9638738" y="11400"/>
              <a:ext cx="1234891" cy="369332"/>
            </a:xfrm>
            <a:prstGeom prst="rect">
              <a:avLst/>
            </a:prstGeom>
            <a:noFill/>
          </p:spPr>
          <p:txBody>
            <a:bodyPr wrap="square" rtlCol="0">
              <a:spAutoFit/>
            </a:bodyPr>
            <a:lstStyle/>
            <a:p>
              <a:r>
                <a:rPr lang="en-IN" dirty="0"/>
                <a:t>Depot</a:t>
              </a:r>
            </a:p>
          </p:txBody>
        </p:sp>
        <p:sp>
          <p:nvSpPr>
            <p:cNvPr id="51" name="Oval 50">
              <a:extLst>
                <a:ext uri="{FF2B5EF4-FFF2-40B4-BE49-F238E27FC236}">
                  <a16:creationId xmlns:a16="http://schemas.microsoft.com/office/drawing/2014/main" id="{D5317504-7621-0BD5-F695-3AD8ADBFC893}"/>
                </a:ext>
              </a:extLst>
            </p:cNvPr>
            <p:cNvSpPr/>
            <p:nvPr/>
          </p:nvSpPr>
          <p:spPr>
            <a:xfrm>
              <a:off x="7050738" y="4549582"/>
              <a:ext cx="206188" cy="22411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grpSp>
      <p:sp>
        <p:nvSpPr>
          <p:cNvPr id="52" name="TextBox 51">
            <a:extLst>
              <a:ext uri="{FF2B5EF4-FFF2-40B4-BE49-F238E27FC236}">
                <a16:creationId xmlns:a16="http://schemas.microsoft.com/office/drawing/2014/main" id="{5F2C6196-CFC8-A3B9-E422-83165CE966F8}"/>
              </a:ext>
            </a:extLst>
          </p:cNvPr>
          <p:cNvSpPr txBox="1"/>
          <p:nvPr/>
        </p:nvSpPr>
        <p:spPr>
          <a:xfrm>
            <a:off x="1045061" y="384502"/>
            <a:ext cx="9583560" cy="646331"/>
          </a:xfrm>
          <a:prstGeom prst="rect">
            <a:avLst/>
          </a:prstGeom>
          <a:noFill/>
        </p:spPr>
        <p:txBody>
          <a:bodyPr wrap="square" rtlCol="0">
            <a:spAutoFit/>
          </a:bodyPr>
          <a:lstStyle/>
          <a:p>
            <a:pPr algn="ctr"/>
            <a:r>
              <a:rPr lang="en-IN" sz="3600" b="1" dirty="0">
                <a:latin typeface="Verdana" panose="020B0604030504040204" pitchFamily="34" charset="0"/>
                <a:ea typeface="Verdana" panose="020B0604030504040204" pitchFamily="34" charset="0"/>
              </a:rPr>
              <a:t>CONTINUED..</a:t>
            </a:r>
          </a:p>
        </p:txBody>
      </p:sp>
      <p:sp>
        <p:nvSpPr>
          <p:cNvPr id="54" name="Cloud 53">
            <a:extLst>
              <a:ext uri="{FF2B5EF4-FFF2-40B4-BE49-F238E27FC236}">
                <a16:creationId xmlns:a16="http://schemas.microsoft.com/office/drawing/2014/main" id="{52826450-A617-5124-0A65-ED7F5345F49F}"/>
              </a:ext>
            </a:extLst>
          </p:cNvPr>
          <p:cNvSpPr/>
          <p:nvPr/>
        </p:nvSpPr>
        <p:spPr>
          <a:xfrm>
            <a:off x="292784" y="1476243"/>
            <a:ext cx="2838646" cy="1671614"/>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55" name="Cloud 54">
            <a:extLst>
              <a:ext uri="{FF2B5EF4-FFF2-40B4-BE49-F238E27FC236}">
                <a16:creationId xmlns:a16="http://schemas.microsoft.com/office/drawing/2014/main" id="{FCE26329-6553-D5A7-8387-204AF4602356}"/>
              </a:ext>
            </a:extLst>
          </p:cNvPr>
          <p:cNvSpPr/>
          <p:nvPr/>
        </p:nvSpPr>
        <p:spPr>
          <a:xfrm>
            <a:off x="3303962" y="1872704"/>
            <a:ext cx="2123036" cy="1524449"/>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6" name="Cloud 55">
            <a:extLst>
              <a:ext uri="{FF2B5EF4-FFF2-40B4-BE49-F238E27FC236}">
                <a16:creationId xmlns:a16="http://schemas.microsoft.com/office/drawing/2014/main" id="{91DD5134-99C5-C183-9212-EEB11F15EAB6}"/>
              </a:ext>
            </a:extLst>
          </p:cNvPr>
          <p:cNvSpPr/>
          <p:nvPr/>
        </p:nvSpPr>
        <p:spPr>
          <a:xfrm>
            <a:off x="5113927" y="2697032"/>
            <a:ext cx="2123036" cy="1524449"/>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7" name="Oval 56">
            <a:extLst>
              <a:ext uri="{FF2B5EF4-FFF2-40B4-BE49-F238E27FC236}">
                <a16:creationId xmlns:a16="http://schemas.microsoft.com/office/drawing/2014/main" id="{E7377388-BD3B-2984-D8E7-42840362D0DF}"/>
              </a:ext>
            </a:extLst>
          </p:cNvPr>
          <p:cNvSpPr/>
          <p:nvPr/>
        </p:nvSpPr>
        <p:spPr>
          <a:xfrm>
            <a:off x="6297586" y="5045809"/>
            <a:ext cx="249879" cy="1888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0BB3E0C6-0E6A-5A8A-FCC6-9733DA0BF31E}"/>
              </a:ext>
            </a:extLst>
          </p:cNvPr>
          <p:cNvSpPr/>
          <p:nvPr/>
        </p:nvSpPr>
        <p:spPr>
          <a:xfrm>
            <a:off x="3305481" y="4981016"/>
            <a:ext cx="233174" cy="159201"/>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59" name="Oval 58">
            <a:extLst>
              <a:ext uri="{FF2B5EF4-FFF2-40B4-BE49-F238E27FC236}">
                <a16:creationId xmlns:a16="http://schemas.microsoft.com/office/drawing/2014/main" id="{BB9B3E64-8E3D-8102-377D-A553252EB79A}"/>
              </a:ext>
            </a:extLst>
          </p:cNvPr>
          <p:cNvSpPr/>
          <p:nvPr/>
        </p:nvSpPr>
        <p:spPr>
          <a:xfrm>
            <a:off x="5942271" y="5257347"/>
            <a:ext cx="233174" cy="159201"/>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60" name="Oval 59">
            <a:extLst>
              <a:ext uri="{FF2B5EF4-FFF2-40B4-BE49-F238E27FC236}">
                <a16:creationId xmlns:a16="http://schemas.microsoft.com/office/drawing/2014/main" id="{9E022FF4-8E9A-B11D-C51B-6DEBC2D072D9}"/>
              </a:ext>
            </a:extLst>
          </p:cNvPr>
          <p:cNvSpPr/>
          <p:nvPr/>
        </p:nvSpPr>
        <p:spPr>
          <a:xfrm>
            <a:off x="5076882" y="5805703"/>
            <a:ext cx="233174" cy="159201"/>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61" name="Cloud 60">
            <a:extLst>
              <a:ext uri="{FF2B5EF4-FFF2-40B4-BE49-F238E27FC236}">
                <a16:creationId xmlns:a16="http://schemas.microsoft.com/office/drawing/2014/main" id="{5EAA6FC5-A217-DBEE-3597-4FD5A5DC9765}"/>
              </a:ext>
            </a:extLst>
          </p:cNvPr>
          <p:cNvSpPr/>
          <p:nvPr/>
        </p:nvSpPr>
        <p:spPr>
          <a:xfrm>
            <a:off x="5708697" y="4392800"/>
            <a:ext cx="1533364" cy="1524449"/>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62" name="Cloud 61">
            <a:extLst>
              <a:ext uri="{FF2B5EF4-FFF2-40B4-BE49-F238E27FC236}">
                <a16:creationId xmlns:a16="http://schemas.microsoft.com/office/drawing/2014/main" id="{61AD4361-B36D-702B-9E56-52645C389710}"/>
              </a:ext>
            </a:extLst>
          </p:cNvPr>
          <p:cNvSpPr/>
          <p:nvPr/>
        </p:nvSpPr>
        <p:spPr>
          <a:xfrm>
            <a:off x="4129633" y="4654323"/>
            <a:ext cx="1533364" cy="1524449"/>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63" name="Cloud 62">
            <a:extLst>
              <a:ext uri="{FF2B5EF4-FFF2-40B4-BE49-F238E27FC236}">
                <a16:creationId xmlns:a16="http://schemas.microsoft.com/office/drawing/2014/main" id="{813C3B2E-F134-44D6-64B7-BD1F2475180B}"/>
              </a:ext>
            </a:extLst>
          </p:cNvPr>
          <p:cNvSpPr/>
          <p:nvPr/>
        </p:nvSpPr>
        <p:spPr>
          <a:xfrm>
            <a:off x="2059200" y="4422481"/>
            <a:ext cx="1792594" cy="1671614"/>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64" name="Cloud 63">
            <a:extLst>
              <a:ext uri="{FF2B5EF4-FFF2-40B4-BE49-F238E27FC236}">
                <a16:creationId xmlns:a16="http://schemas.microsoft.com/office/drawing/2014/main" id="{6856700D-55BD-4959-937B-21C5F3F86623}"/>
              </a:ext>
            </a:extLst>
          </p:cNvPr>
          <p:cNvSpPr/>
          <p:nvPr/>
        </p:nvSpPr>
        <p:spPr>
          <a:xfrm>
            <a:off x="222350" y="3431947"/>
            <a:ext cx="1792594" cy="1671614"/>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67" name="Oval 66">
            <a:extLst>
              <a:ext uri="{FF2B5EF4-FFF2-40B4-BE49-F238E27FC236}">
                <a16:creationId xmlns:a16="http://schemas.microsoft.com/office/drawing/2014/main" id="{D2FF3899-1A7D-6A23-4EC1-CE98A764E8E7}"/>
              </a:ext>
            </a:extLst>
          </p:cNvPr>
          <p:cNvSpPr/>
          <p:nvPr/>
        </p:nvSpPr>
        <p:spPr>
          <a:xfrm>
            <a:off x="1019945" y="4098989"/>
            <a:ext cx="233174" cy="15920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9" name="Straight Connector 68">
            <a:extLst>
              <a:ext uri="{FF2B5EF4-FFF2-40B4-BE49-F238E27FC236}">
                <a16:creationId xmlns:a16="http://schemas.microsoft.com/office/drawing/2014/main" id="{ACABD1C8-7536-3ED0-C0D5-C8491A369BC1}"/>
              </a:ext>
            </a:extLst>
          </p:cNvPr>
          <p:cNvCxnSpPr/>
          <p:nvPr/>
        </p:nvCxnSpPr>
        <p:spPr>
          <a:xfrm flipH="1" flipV="1">
            <a:off x="1667283" y="2415133"/>
            <a:ext cx="1754785" cy="1386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C59DCCA-E862-1483-2308-5F161504F2C7}"/>
              </a:ext>
            </a:extLst>
          </p:cNvPr>
          <p:cNvCxnSpPr/>
          <p:nvPr/>
        </p:nvCxnSpPr>
        <p:spPr>
          <a:xfrm>
            <a:off x="1757293" y="2381293"/>
            <a:ext cx="2578818" cy="252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F5BD9CB-9138-D7D8-D313-BF238C1FD6EA}"/>
              </a:ext>
            </a:extLst>
          </p:cNvPr>
          <p:cNvCxnSpPr/>
          <p:nvPr/>
        </p:nvCxnSpPr>
        <p:spPr>
          <a:xfrm>
            <a:off x="4452698" y="2634115"/>
            <a:ext cx="1722747" cy="754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D524F85-5D1E-27B5-0A5F-60F6ACF015EE}"/>
              </a:ext>
            </a:extLst>
          </p:cNvPr>
          <p:cNvCxnSpPr/>
          <p:nvPr/>
        </p:nvCxnSpPr>
        <p:spPr>
          <a:xfrm>
            <a:off x="6144557" y="3429000"/>
            <a:ext cx="249571" cy="1646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66C4727-9E7E-8E56-0243-A3DE7B12060B}"/>
              </a:ext>
            </a:extLst>
          </p:cNvPr>
          <p:cNvCxnSpPr/>
          <p:nvPr/>
        </p:nvCxnSpPr>
        <p:spPr>
          <a:xfrm flipH="1">
            <a:off x="5013179" y="5170418"/>
            <a:ext cx="1387646" cy="7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9ED3806-599F-887C-11C6-541198273614}"/>
              </a:ext>
            </a:extLst>
          </p:cNvPr>
          <p:cNvCxnSpPr/>
          <p:nvPr/>
        </p:nvCxnSpPr>
        <p:spPr>
          <a:xfrm flipH="1" flipV="1">
            <a:off x="2807808" y="5190213"/>
            <a:ext cx="2176810" cy="83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B558CDD-7160-AD46-4BC8-5091F6A745D4}"/>
              </a:ext>
            </a:extLst>
          </p:cNvPr>
          <p:cNvCxnSpPr>
            <a:endCxn id="67" idx="4"/>
          </p:cNvCxnSpPr>
          <p:nvPr/>
        </p:nvCxnSpPr>
        <p:spPr>
          <a:xfrm flipH="1" flipV="1">
            <a:off x="1136532" y="4258190"/>
            <a:ext cx="1671276" cy="931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6D24ABD-E6F8-6D41-24F7-0D73AF46CC1A}"/>
              </a:ext>
            </a:extLst>
          </p:cNvPr>
          <p:cNvCxnSpPr>
            <a:stCxn id="67" idx="6"/>
          </p:cNvCxnSpPr>
          <p:nvPr/>
        </p:nvCxnSpPr>
        <p:spPr>
          <a:xfrm flipV="1">
            <a:off x="1253119" y="3811895"/>
            <a:ext cx="2151757" cy="366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CFECC77-22BF-9B1F-D836-38CA714A7CB2}"/>
              </a:ext>
            </a:extLst>
          </p:cNvPr>
          <p:cNvCxnSpPr/>
          <p:nvPr/>
        </p:nvCxnSpPr>
        <p:spPr>
          <a:xfrm flipV="1">
            <a:off x="1667283" y="1841368"/>
            <a:ext cx="0" cy="53992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BF2C1C5D-7657-227C-E09A-11F00C40D69D}"/>
              </a:ext>
            </a:extLst>
          </p:cNvPr>
          <p:cNvCxnSpPr/>
          <p:nvPr/>
        </p:nvCxnSpPr>
        <p:spPr>
          <a:xfrm flipH="1" flipV="1">
            <a:off x="797949" y="1959820"/>
            <a:ext cx="838441" cy="37571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BE4E5856-A485-26B6-C474-9B32ED407113}"/>
              </a:ext>
            </a:extLst>
          </p:cNvPr>
          <p:cNvCxnSpPr/>
          <p:nvPr/>
        </p:nvCxnSpPr>
        <p:spPr>
          <a:xfrm flipV="1">
            <a:off x="1667283" y="2017851"/>
            <a:ext cx="1040514" cy="32191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1" name="Straight Connector 90">
            <a:extLst>
              <a:ext uri="{FF2B5EF4-FFF2-40B4-BE49-F238E27FC236}">
                <a16:creationId xmlns:a16="http://schemas.microsoft.com/office/drawing/2014/main" id="{B9EC4A8B-11F2-94B8-01E4-9FEFB9AA83C0}"/>
              </a:ext>
            </a:extLst>
          </p:cNvPr>
          <p:cNvCxnSpPr/>
          <p:nvPr/>
        </p:nvCxnSpPr>
        <p:spPr>
          <a:xfrm flipH="1" flipV="1">
            <a:off x="819488" y="2255933"/>
            <a:ext cx="816902" cy="13604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3" name="Straight Connector 92">
            <a:extLst>
              <a:ext uri="{FF2B5EF4-FFF2-40B4-BE49-F238E27FC236}">
                <a16:creationId xmlns:a16="http://schemas.microsoft.com/office/drawing/2014/main" id="{4FEA8D70-300D-E925-7937-D23511ED0764}"/>
              </a:ext>
            </a:extLst>
          </p:cNvPr>
          <p:cNvCxnSpPr/>
          <p:nvPr/>
        </p:nvCxnSpPr>
        <p:spPr>
          <a:xfrm flipH="1">
            <a:off x="1019945" y="2449499"/>
            <a:ext cx="647338" cy="27114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5" name="Straight Connector 94">
            <a:extLst>
              <a:ext uri="{FF2B5EF4-FFF2-40B4-BE49-F238E27FC236}">
                <a16:creationId xmlns:a16="http://schemas.microsoft.com/office/drawing/2014/main" id="{11104612-8E11-97C1-DDB9-C2558C8EC12F}"/>
              </a:ext>
            </a:extLst>
          </p:cNvPr>
          <p:cNvCxnSpPr/>
          <p:nvPr/>
        </p:nvCxnSpPr>
        <p:spPr>
          <a:xfrm>
            <a:off x="1667282" y="2410898"/>
            <a:ext cx="116588" cy="43521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7" name="Straight Connector 96">
            <a:extLst>
              <a:ext uri="{FF2B5EF4-FFF2-40B4-BE49-F238E27FC236}">
                <a16:creationId xmlns:a16="http://schemas.microsoft.com/office/drawing/2014/main" id="{D3B159A5-CF8E-0F6B-708A-97B059361ECF}"/>
              </a:ext>
            </a:extLst>
          </p:cNvPr>
          <p:cNvCxnSpPr/>
          <p:nvPr/>
        </p:nvCxnSpPr>
        <p:spPr>
          <a:xfrm flipV="1">
            <a:off x="1667283" y="2380902"/>
            <a:ext cx="1040513" cy="1107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9" name="Straight Connector 98">
            <a:extLst>
              <a:ext uri="{FF2B5EF4-FFF2-40B4-BE49-F238E27FC236}">
                <a16:creationId xmlns:a16="http://schemas.microsoft.com/office/drawing/2014/main" id="{B951D5CC-7322-39DB-A173-8AA8DEB61AAB}"/>
              </a:ext>
            </a:extLst>
          </p:cNvPr>
          <p:cNvCxnSpPr/>
          <p:nvPr/>
        </p:nvCxnSpPr>
        <p:spPr>
          <a:xfrm flipH="1" flipV="1">
            <a:off x="3987613" y="2265486"/>
            <a:ext cx="348498" cy="36823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1" name="Straight Connector 100">
            <a:extLst>
              <a:ext uri="{FF2B5EF4-FFF2-40B4-BE49-F238E27FC236}">
                <a16:creationId xmlns:a16="http://schemas.microsoft.com/office/drawing/2014/main" id="{CD258EEA-5DF2-BBC3-56B2-3C8F28EFA39E}"/>
              </a:ext>
            </a:extLst>
          </p:cNvPr>
          <p:cNvCxnSpPr/>
          <p:nvPr/>
        </p:nvCxnSpPr>
        <p:spPr>
          <a:xfrm flipV="1">
            <a:off x="4388071" y="2339768"/>
            <a:ext cx="688811" cy="29394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3" name="Straight Connector 102">
            <a:extLst>
              <a:ext uri="{FF2B5EF4-FFF2-40B4-BE49-F238E27FC236}">
                <a16:creationId xmlns:a16="http://schemas.microsoft.com/office/drawing/2014/main" id="{40ADB589-45A9-8348-3B96-3DB1E08B901E}"/>
              </a:ext>
            </a:extLst>
          </p:cNvPr>
          <p:cNvCxnSpPr/>
          <p:nvPr/>
        </p:nvCxnSpPr>
        <p:spPr>
          <a:xfrm>
            <a:off x="4452698" y="2655525"/>
            <a:ext cx="585471" cy="4150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Connector 104">
            <a:extLst>
              <a:ext uri="{FF2B5EF4-FFF2-40B4-BE49-F238E27FC236}">
                <a16:creationId xmlns:a16="http://schemas.microsoft.com/office/drawing/2014/main" id="{2C8FB5E7-70A7-CA4C-ACA9-B9C9DD7DFEF8}"/>
              </a:ext>
            </a:extLst>
          </p:cNvPr>
          <p:cNvCxnSpPr/>
          <p:nvPr/>
        </p:nvCxnSpPr>
        <p:spPr>
          <a:xfrm>
            <a:off x="4388071" y="2653511"/>
            <a:ext cx="233174" cy="41304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Connector 106">
            <a:extLst>
              <a:ext uri="{FF2B5EF4-FFF2-40B4-BE49-F238E27FC236}">
                <a16:creationId xmlns:a16="http://schemas.microsoft.com/office/drawing/2014/main" id="{47F8A597-F720-66BC-7F9A-A142C1128EC2}"/>
              </a:ext>
            </a:extLst>
          </p:cNvPr>
          <p:cNvCxnSpPr/>
          <p:nvPr/>
        </p:nvCxnSpPr>
        <p:spPr>
          <a:xfrm flipH="1">
            <a:off x="3617579" y="2695018"/>
            <a:ext cx="718532" cy="21233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9" name="Straight Connector 108">
            <a:extLst>
              <a:ext uri="{FF2B5EF4-FFF2-40B4-BE49-F238E27FC236}">
                <a16:creationId xmlns:a16="http://schemas.microsoft.com/office/drawing/2014/main" id="{8DB4E850-AE52-D220-B6B5-52AFE4F4E050}"/>
              </a:ext>
            </a:extLst>
          </p:cNvPr>
          <p:cNvCxnSpPr/>
          <p:nvPr/>
        </p:nvCxnSpPr>
        <p:spPr>
          <a:xfrm flipH="1" flipV="1">
            <a:off x="5942271" y="3196625"/>
            <a:ext cx="171797" cy="23237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 name="Straight Connector 110">
            <a:extLst>
              <a:ext uri="{FF2B5EF4-FFF2-40B4-BE49-F238E27FC236}">
                <a16:creationId xmlns:a16="http://schemas.microsoft.com/office/drawing/2014/main" id="{578F8D5A-61D3-0DA7-4286-E8E5B2E5064A}"/>
              </a:ext>
            </a:extLst>
          </p:cNvPr>
          <p:cNvCxnSpPr/>
          <p:nvPr/>
        </p:nvCxnSpPr>
        <p:spPr>
          <a:xfrm flipV="1">
            <a:off x="6114068" y="3180061"/>
            <a:ext cx="280060" cy="27127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3" name="Straight Connector 112">
            <a:extLst>
              <a:ext uri="{FF2B5EF4-FFF2-40B4-BE49-F238E27FC236}">
                <a16:creationId xmlns:a16="http://schemas.microsoft.com/office/drawing/2014/main" id="{5BA88549-FF88-BEC9-A7CA-1C284F3DFF25}"/>
              </a:ext>
            </a:extLst>
          </p:cNvPr>
          <p:cNvCxnSpPr/>
          <p:nvPr/>
        </p:nvCxnSpPr>
        <p:spPr>
          <a:xfrm>
            <a:off x="6096000" y="3429000"/>
            <a:ext cx="414715" cy="2914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 name="Straight Connector 114">
            <a:extLst>
              <a:ext uri="{FF2B5EF4-FFF2-40B4-BE49-F238E27FC236}">
                <a16:creationId xmlns:a16="http://schemas.microsoft.com/office/drawing/2014/main" id="{2E7C99DA-2B09-2868-94C3-B6E4811FD663}"/>
              </a:ext>
            </a:extLst>
          </p:cNvPr>
          <p:cNvCxnSpPr/>
          <p:nvPr/>
        </p:nvCxnSpPr>
        <p:spPr>
          <a:xfrm>
            <a:off x="6114068" y="3436329"/>
            <a:ext cx="215106" cy="38295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7" name="Straight Connector 116">
            <a:extLst>
              <a:ext uri="{FF2B5EF4-FFF2-40B4-BE49-F238E27FC236}">
                <a16:creationId xmlns:a16="http://schemas.microsoft.com/office/drawing/2014/main" id="{4CBB22E5-09D3-45D0-6EAF-14E93CC48F04}"/>
              </a:ext>
            </a:extLst>
          </p:cNvPr>
          <p:cNvCxnSpPr/>
          <p:nvPr/>
        </p:nvCxnSpPr>
        <p:spPr>
          <a:xfrm flipH="1">
            <a:off x="5997481" y="3451331"/>
            <a:ext cx="98519" cy="30818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Connector 118">
            <a:extLst>
              <a:ext uri="{FF2B5EF4-FFF2-40B4-BE49-F238E27FC236}">
                <a16:creationId xmlns:a16="http://schemas.microsoft.com/office/drawing/2014/main" id="{2F6E8E07-5C3A-5239-920D-98E84EBC6CBF}"/>
              </a:ext>
            </a:extLst>
          </p:cNvPr>
          <p:cNvCxnSpPr/>
          <p:nvPr/>
        </p:nvCxnSpPr>
        <p:spPr>
          <a:xfrm flipV="1">
            <a:off x="6475235" y="4836579"/>
            <a:ext cx="233174" cy="30363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1" name="Straight Connector 120">
            <a:extLst>
              <a:ext uri="{FF2B5EF4-FFF2-40B4-BE49-F238E27FC236}">
                <a16:creationId xmlns:a16="http://schemas.microsoft.com/office/drawing/2014/main" id="{5DAF1E2F-63B0-352E-6193-38E65C582367}"/>
              </a:ext>
            </a:extLst>
          </p:cNvPr>
          <p:cNvCxnSpPr/>
          <p:nvPr/>
        </p:nvCxnSpPr>
        <p:spPr>
          <a:xfrm>
            <a:off x="6458530" y="5170418"/>
            <a:ext cx="204253" cy="6383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a:extLst>
              <a:ext uri="{FF2B5EF4-FFF2-40B4-BE49-F238E27FC236}">
                <a16:creationId xmlns:a16="http://schemas.microsoft.com/office/drawing/2014/main" id="{E1325DA5-BF9B-85F3-DBA3-48B07B1A765E}"/>
              </a:ext>
            </a:extLst>
          </p:cNvPr>
          <p:cNvCxnSpPr/>
          <p:nvPr/>
        </p:nvCxnSpPr>
        <p:spPr>
          <a:xfrm flipH="1">
            <a:off x="6394128" y="5154652"/>
            <a:ext cx="18776" cy="35746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a:extLst>
              <a:ext uri="{FF2B5EF4-FFF2-40B4-BE49-F238E27FC236}">
                <a16:creationId xmlns:a16="http://schemas.microsoft.com/office/drawing/2014/main" id="{DB7ABAA5-4312-2CBE-1977-AED8EF2FBF64}"/>
              </a:ext>
            </a:extLst>
          </p:cNvPr>
          <p:cNvCxnSpPr/>
          <p:nvPr/>
        </p:nvCxnSpPr>
        <p:spPr>
          <a:xfrm flipH="1">
            <a:off x="6163025" y="5140217"/>
            <a:ext cx="295505" cy="14443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EFBDAE31-4D62-2B68-7F6B-400B5884461F}"/>
              </a:ext>
            </a:extLst>
          </p:cNvPr>
          <p:cNvCxnSpPr/>
          <p:nvPr/>
        </p:nvCxnSpPr>
        <p:spPr>
          <a:xfrm flipH="1" flipV="1">
            <a:off x="6175445" y="4919281"/>
            <a:ext cx="283085" cy="23338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9" name="Straight Connector 128">
            <a:extLst>
              <a:ext uri="{FF2B5EF4-FFF2-40B4-BE49-F238E27FC236}">
                <a16:creationId xmlns:a16="http://schemas.microsoft.com/office/drawing/2014/main" id="{413F1380-E375-B677-46A9-A4ACDAB158CD}"/>
              </a:ext>
            </a:extLst>
          </p:cNvPr>
          <p:cNvCxnSpPr/>
          <p:nvPr/>
        </p:nvCxnSpPr>
        <p:spPr>
          <a:xfrm flipV="1">
            <a:off x="5070884" y="4939053"/>
            <a:ext cx="0" cy="30252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C91BFF25-E00F-50F3-5C51-10386057DA63}"/>
              </a:ext>
            </a:extLst>
          </p:cNvPr>
          <p:cNvCxnSpPr/>
          <p:nvPr/>
        </p:nvCxnSpPr>
        <p:spPr>
          <a:xfrm>
            <a:off x="5113927" y="5257347"/>
            <a:ext cx="196129" cy="25477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3" name="Straight Connector 132">
            <a:extLst>
              <a:ext uri="{FF2B5EF4-FFF2-40B4-BE49-F238E27FC236}">
                <a16:creationId xmlns:a16="http://schemas.microsoft.com/office/drawing/2014/main" id="{CFE5408F-3A43-1E47-8A32-7CA5A2BACE7F}"/>
              </a:ext>
            </a:extLst>
          </p:cNvPr>
          <p:cNvCxnSpPr/>
          <p:nvPr/>
        </p:nvCxnSpPr>
        <p:spPr>
          <a:xfrm>
            <a:off x="5070884" y="5239391"/>
            <a:ext cx="80700" cy="56434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5" name="Straight Connector 134">
            <a:extLst>
              <a:ext uri="{FF2B5EF4-FFF2-40B4-BE49-F238E27FC236}">
                <a16:creationId xmlns:a16="http://schemas.microsoft.com/office/drawing/2014/main" id="{9BB453C4-0941-7794-9FA6-0DF0951FC1D3}"/>
              </a:ext>
            </a:extLst>
          </p:cNvPr>
          <p:cNvCxnSpPr/>
          <p:nvPr/>
        </p:nvCxnSpPr>
        <p:spPr>
          <a:xfrm flipH="1">
            <a:off x="4856955" y="5265784"/>
            <a:ext cx="181214" cy="24633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7" name="Straight Connector 136">
            <a:extLst>
              <a:ext uri="{FF2B5EF4-FFF2-40B4-BE49-F238E27FC236}">
                <a16:creationId xmlns:a16="http://schemas.microsoft.com/office/drawing/2014/main" id="{86C02AC6-D9DB-DFCF-1B39-1E3F8F28260B}"/>
              </a:ext>
            </a:extLst>
          </p:cNvPr>
          <p:cNvCxnSpPr/>
          <p:nvPr/>
        </p:nvCxnSpPr>
        <p:spPr>
          <a:xfrm flipH="1" flipV="1">
            <a:off x="4621245" y="5034046"/>
            <a:ext cx="371304" cy="20534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9" name="Straight Connector 138">
            <a:extLst>
              <a:ext uri="{FF2B5EF4-FFF2-40B4-BE49-F238E27FC236}">
                <a16:creationId xmlns:a16="http://schemas.microsoft.com/office/drawing/2014/main" id="{274C8CDB-275B-5824-9488-173B80366074}"/>
              </a:ext>
            </a:extLst>
          </p:cNvPr>
          <p:cNvCxnSpPr/>
          <p:nvPr/>
        </p:nvCxnSpPr>
        <p:spPr>
          <a:xfrm flipV="1">
            <a:off x="2807808" y="4756978"/>
            <a:ext cx="323622" cy="38323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1" name="Straight Connector 140">
            <a:extLst>
              <a:ext uri="{FF2B5EF4-FFF2-40B4-BE49-F238E27FC236}">
                <a16:creationId xmlns:a16="http://schemas.microsoft.com/office/drawing/2014/main" id="{ABD0045A-A7E4-D576-A523-939E6EE2BD20}"/>
              </a:ext>
            </a:extLst>
          </p:cNvPr>
          <p:cNvCxnSpPr/>
          <p:nvPr/>
        </p:nvCxnSpPr>
        <p:spPr>
          <a:xfrm flipV="1">
            <a:off x="2807808" y="5075425"/>
            <a:ext cx="496154" cy="9499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3" name="Straight Connector 142">
            <a:extLst>
              <a:ext uri="{FF2B5EF4-FFF2-40B4-BE49-F238E27FC236}">
                <a16:creationId xmlns:a16="http://schemas.microsoft.com/office/drawing/2014/main" id="{CAF8B890-8EFB-6CE3-34F2-CF72043E9AD0}"/>
              </a:ext>
            </a:extLst>
          </p:cNvPr>
          <p:cNvCxnSpPr/>
          <p:nvPr/>
        </p:nvCxnSpPr>
        <p:spPr>
          <a:xfrm>
            <a:off x="2924395" y="5234252"/>
            <a:ext cx="428332" cy="22441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5" name="Straight Connector 144">
            <a:extLst>
              <a:ext uri="{FF2B5EF4-FFF2-40B4-BE49-F238E27FC236}">
                <a16:creationId xmlns:a16="http://schemas.microsoft.com/office/drawing/2014/main" id="{A1066E09-F8D4-EC46-FF48-B8FD4E695CA1}"/>
              </a:ext>
            </a:extLst>
          </p:cNvPr>
          <p:cNvCxnSpPr>
            <a:cxnSpLocks/>
          </p:cNvCxnSpPr>
          <p:nvPr/>
        </p:nvCxnSpPr>
        <p:spPr>
          <a:xfrm flipH="1">
            <a:off x="2459881" y="5234252"/>
            <a:ext cx="347927" cy="22441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7" name="Straight Connector 146">
            <a:extLst>
              <a:ext uri="{FF2B5EF4-FFF2-40B4-BE49-F238E27FC236}">
                <a16:creationId xmlns:a16="http://schemas.microsoft.com/office/drawing/2014/main" id="{0DA032BF-593A-F3A9-013B-52CA0DBDCA5C}"/>
              </a:ext>
            </a:extLst>
          </p:cNvPr>
          <p:cNvCxnSpPr/>
          <p:nvPr/>
        </p:nvCxnSpPr>
        <p:spPr>
          <a:xfrm flipH="1" flipV="1">
            <a:off x="2379476" y="4831534"/>
            <a:ext cx="428332" cy="32113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0" name="Straight Connector 149">
            <a:extLst>
              <a:ext uri="{FF2B5EF4-FFF2-40B4-BE49-F238E27FC236}">
                <a16:creationId xmlns:a16="http://schemas.microsoft.com/office/drawing/2014/main" id="{680EBEC3-997D-0638-B9A2-FDB2358CA4C4}"/>
              </a:ext>
            </a:extLst>
          </p:cNvPr>
          <p:cNvCxnSpPr>
            <a:stCxn id="67" idx="0"/>
          </p:cNvCxnSpPr>
          <p:nvPr/>
        </p:nvCxnSpPr>
        <p:spPr>
          <a:xfrm flipH="1" flipV="1">
            <a:off x="1019945" y="3689465"/>
            <a:ext cx="116587" cy="40952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2" name="Straight Connector 151">
            <a:extLst>
              <a:ext uri="{FF2B5EF4-FFF2-40B4-BE49-F238E27FC236}">
                <a16:creationId xmlns:a16="http://schemas.microsoft.com/office/drawing/2014/main" id="{68A15266-58AE-4CEC-0911-03D1BAF786D7}"/>
              </a:ext>
            </a:extLst>
          </p:cNvPr>
          <p:cNvCxnSpPr>
            <a:stCxn id="67" idx="5"/>
          </p:cNvCxnSpPr>
          <p:nvPr/>
        </p:nvCxnSpPr>
        <p:spPr>
          <a:xfrm flipV="1">
            <a:off x="1218971" y="4008726"/>
            <a:ext cx="184245" cy="22615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4" name="Straight Connector 153">
            <a:extLst>
              <a:ext uri="{FF2B5EF4-FFF2-40B4-BE49-F238E27FC236}">
                <a16:creationId xmlns:a16="http://schemas.microsoft.com/office/drawing/2014/main" id="{CE38CD25-E1BC-9F75-B112-4095B89D1A58}"/>
              </a:ext>
            </a:extLst>
          </p:cNvPr>
          <p:cNvCxnSpPr>
            <a:stCxn id="67" idx="4"/>
          </p:cNvCxnSpPr>
          <p:nvPr/>
        </p:nvCxnSpPr>
        <p:spPr>
          <a:xfrm>
            <a:off x="1136532" y="4258190"/>
            <a:ext cx="266684" cy="33958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6" name="Straight Connector 155">
            <a:extLst>
              <a:ext uri="{FF2B5EF4-FFF2-40B4-BE49-F238E27FC236}">
                <a16:creationId xmlns:a16="http://schemas.microsoft.com/office/drawing/2014/main" id="{D8608554-F625-4EF3-C474-1D5F73F1EB8B}"/>
              </a:ext>
            </a:extLst>
          </p:cNvPr>
          <p:cNvCxnSpPr>
            <a:stCxn id="67" idx="0"/>
          </p:cNvCxnSpPr>
          <p:nvPr/>
        </p:nvCxnSpPr>
        <p:spPr>
          <a:xfrm flipH="1">
            <a:off x="797949" y="4098989"/>
            <a:ext cx="338583" cy="29381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8" name="Straight Connector 157">
            <a:extLst>
              <a:ext uri="{FF2B5EF4-FFF2-40B4-BE49-F238E27FC236}">
                <a16:creationId xmlns:a16="http://schemas.microsoft.com/office/drawing/2014/main" id="{2A8428C6-2BDD-36E2-FBCF-97C16B9A7870}"/>
              </a:ext>
            </a:extLst>
          </p:cNvPr>
          <p:cNvCxnSpPr>
            <a:stCxn id="67" idx="0"/>
          </p:cNvCxnSpPr>
          <p:nvPr/>
        </p:nvCxnSpPr>
        <p:spPr>
          <a:xfrm flipH="1" flipV="1">
            <a:off x="797949" y="4008726"/>
            <a:ext cx="338583" cy="9026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2" name="Straight Connector 161">
            <a:extLst>
              <a:ext uri="{FF2B5EF4-FFF2-40B4-BE49-F238E27FC236}">
                <a16:creationId xmlns:a16="http://schemas.microsoft.com/office/drawing/2014/main" id="{140D1FF5-72A3-64FF-30F8-2D0436E7119E}"/>
              </a:ext>
            </a:extLst>
          </p:cNvPr>
          <p:cNvCxnSpPr/>
          <p:nvPr/>
        </p:nvCxnSpPr>
        <p:spPr>
          <a:xfrm>
            <a:off x="8208830" y="3078619"/>
            <a:ext cx="5187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772DA6C-25B2-005D-A8D9-A5600B099C81}"/>
              </a:ext>
            </a:extLst>
          </p:cNvPr>
          <p:cNvCxnSpPr/>
          <p:nvPr/>
        </p:nvCxnSpPr>
        <p:spPr>
          <a:xfrm>
            <a:off x="8309760" y="3605425"/>
            <a:ext cx="455681"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5" name="TextBox 164">
            <a:extLst>
              <a:ext uri="{FF2B5EF4-FFF2-40B4-BE49-F238E27FC236}">
                <a16:creationId xmlns:a16="http://schemas.microsoft.com/office/drawing/2014/main" id="{7A90BA3A-29AC-1808-D4B6-09FC13540798}"/>
              </a:ext>
            </a:extLst>
          </p:cNvPr>
          <p:cNvSpPr txBox="1"/>
          <p:nvPr/>
        </p:nvSpPr>
        <p:spPr>
          <a:xfrm>
            <a:off x="8737829" y="2889167"/>
            <a:ext cx="1848123" cy="369332"/>
          </a:xfrm>
          <a:prstGeom prst="rect">
            <a:avLst/>
          </a:prstGeom>
          <a:noFill/>
        </p:spPr>
        <p:txBody>
          <a:bodyPr wrap="square" rtlCol="0">
            <a:spAutoFit/>
          </a:bodyPr>
          <a:lstStyle/>
          <a:p>
            <a:r>
              <a:rPr lang="en-IN" dirty="0"/>
              <a:t>Truck route</a:t>
            </a:r>
          </a:p>
        </p:txBody>
      </p:sp>
      <p:sp>
        <p:nvSpPr>
          <p:cNvPr id="166" name="TextBox 165">
            <a:extLst>
              <a:ext uri="{FF2B5EF4-FFF2-40B4-BE49-F238E27FC236}">
                <a16:creationId xmlns:a16="http://schemas.microsoft.com/office/drawing/2014/main" id="{33E499D5-C4C2-E7BE-07EA-49B558AA5201}"/>
              </a:ext>
            </a:extLst>
          </p:cNvPr>
          <p:cNvSpPr txBox="1"/>
          <p:nvPr/>
        </p:nvSpPr>
        <p:spPr>
          <a:xfrm>
            <a:off x="8765441" y="3434959"/>
            <a:ext cx="2314926" cy="369332"/>
          </a:xfrm>
          <a:prstGeom prst="rect">
            <a:avLst/>
          </a:prstGeom>
          <a:noFill/>
        </p:spPr>
        <p:txBody>
          <a:bodyPr wrap="square" rtlCol="0">
            <a:spAutoFit/>
          </a:bodyPr>
          <a:lstStyle/>
          <a:p>
            <a:r>
              <a:rPr lang="en-IN" dirty="0"/>
              <a:t>Drone route</a:t>
            </a:r>
          </a:p>
        </p:txBody>
      </p:sp>
      <p:sp>
        <p:nvSpPr>
          <p:cNvPr id="167" name="Cloud 166">
            <a:extLst>
              <a:ext uri="{FF2B5EF4-FFF2-40B4-BE49-F238E27FC236}">
                <a16:creationId xmlns:a16="http://schemas.microsoft.com/office/drawing/2014/main" id="{B754C511-1FC6-40B9-ADC4-67B160D3E51E}"/>
              </a:ext>
            </a:extLst>
          </p:cNvPr>
          <p:cNvSpPr/>
          <p:nvPr/>
        </p:nvSpPr>
        <p:spPr>
          <a:xfrm>
            <a:off x="8267593" y="4109164"/>
            <a:ext cx="603406" cy="443863"/>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68" name="TextBox 167">
            <a:extLst>
              <a:ext uri="{FF2B5EF4-FFF2-40B4-BE49-F238E27FC236}">
                <a16:creationId xmlns:a16="http://schemas.microsoft.com/office/drawing/2014/main" id="{925FB4A5-3D52-4219-E5C0-3A05A20DEBB5}"/>
              </a:ext>
            </a:extLst>
          </p:cNvPr>
          <p:cNvSpPr txBox="1"/>
          <p:nvPr/>
        </p:nvSpPr>
        <p:spPr>
          <a:xfrm>
            <a:off x="9060572" y="4091060"/>
            <a:ext cx="1513140" cy="369332"/>
          </a:xfrm>
          <a:prstGeom prst="rect">
            <a:avLst/>
          </a:prstGeom>
          <a:noFill/>
        </p:spPr>
        <p:txBody>
          <a:bodyPr wrap="square" rtlCol="0">
            <a:spAutoFit/>
          </a:bodyPr>
          <a:lstStyle/>
          <a:p>
            <a:r>
              <a:rPr lang="en-IN" dirty="0"/>
              <a:t>Clusters</a:t>
            </a:r>
          </a:p>
        </p:txBody>
      </p:sp>
    </p:spTree>
    <p:extLst>
      <p:ext uri="{BB962C8B-B14F-4D97-AF65-F5344CB8AC3E}">
        <p14:creationId xmlns:p14="http://schemas.microsoft.com/office/powerpoint/2010/main" val="1597289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E23F8-6C3B-D751-8065-03BDA1DCA19C}"/>
              </a:ext>
            </a:extLst>
          </p:cNvPr>
          <p:cNvSpPr>
            <a:spLocks noGrp="1"/>
          </p:cNvSpPr>
          <p:nvPr>
            <p:ph type="title"/>
          </p:nvPr>
        </p:nvSpPr>
        <p:spPr>
          <a:xfrm>
            <a:off x="838200" y="136525"/>
            <a:ext cx="10515600" cy="1149910"/>
          </a:xfrm>
        </p:spPr>
        <p:txBody>
          <a:bodyPr>
            <a:normAutofit/>
          </a:bodyPr>
          <a:lstStyle/>
          <a:p>
            <a:pPr algn="ctr"/>
            <a:r>
              <a:rPr lang="en-IN" sz="3600" b="1" dirty="0">
                <a:latin typeface="Verdana" panose="020B0604030504040204" pitchFamily="34" charset="0"/>
                <a:ea typeface="Verdana" panose="020B0604030504040204" pitchFamily="34" charset="0"/>
              </a:rPr>
              <a:t>INTRODUCTION</a:t>
            </a:r>
          </a:p>
        </p:txBody>
      </p:sp>
      <p:sp>
        <p:nvSpPr>
          <p:cNvPr id="3" name="TextBox 2">
            <a:extLst>
              <a:ext uri="{FF2B5EF4-FFF2-40B4-BE49-F238E27FC236}">
                <a16:creationId xmlns:a16="http://schemas.microsoft.com/office/drawing/2014/main" id="{487FC122-39E8-FA93-2457-093BA2682820}"/>
              </a:ext>
            </a:extLst>
          </p:cNvPr>
          <p:cNvSpPr txBox="1"/>
          <p:nvPr/>
        </p:nvSpPr>
        <p:spPr>
          <a:xfrm>
            <a:off x="1044388" y="1183433"/>
            <a:ext cx="10309412" cy="5083636"/>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1000"/>
              </a:spcBef>
              <a:spcAft>
                <a:spcPts val="0"/>
              </a:spcAft>
              <a:buClr>
                <a:schemeClr val="tx1"/>
              </a:buClr>
              <a:buSzPct val="100000"/>
              <a:buFont typeface="Wingdings" panose="05000000000000000000" pitchFamily="2" charset="2"/>
              <a:buChar char="§"/>
              <a:tabLst/>
              <a:defRPr/>
            </a:pPr>
            <a:r>
              <a:rPr kumimoji="0" lang="en-US" sz="1600" b="0" i="0" u="none" strike="noStrike" kern="1200" cap="none" spc="0" normalizeH="0" baseline="0" noProof="0" dirty="0">
                <a:ln>
                  <a:noFill/>
                </a:ln>
                <a:effectLst/>
                <a:uLnTx/>
                <a:uFillTx/>
                <a:latin typeface="Verdana" panose="020B0604030504040204" pitchFamily="34" charset="0"/>
                <a:ea typeface="Verdana" panose="020B0604030504040204" pitchFamily="34" charset="0"/>
              </a:rPr>
              <a:t>As the world is becoming more and more global the significant of a good and well managed supply chain is very important for better working of the businesses around the world.</a:t>
            </a:r>
          </a:p>
          <a:p>
            <a:pPr marL="342900" marR="0" lvl="0" indent="-342900" algn="l" defTabSz="914400" rtl="0" eaLnBrk="1" fontAlgn="auto" latinLnBrk="0" hangingPunct="1">
              <a:lnSpc>
                <a:spcPct val="150000"/>
              </a:lnSpc>
              <a:spcBef>
                <a:spcPts val="1000"/>
              </a:spcBef>
              <a:spcAft>
                <a:spcPts val="0"/>
              </a:spcAft>
              <a:buClr>
                <a:schemeClr val="tx1"/>
              </a:buClr>
              <a:buSzPct val="100000"/>
              <a:buFont typeface="Wingdings" panose="05000000000000000000" pitchFamily="2" charset="2"/>
              <a:buChar char="§"/>
              <a:tabLst/>
              <a:defRPr/>
            </a:pPr>
            <a:r>
              <a:rPr kumimoji="0" lang="en-US" sz="1600" b="0" i="0" u="none" strike="noStrike" kern="1200" cap="none" spc="0" normalizeH="0" baseline="0" noProof="0" dirty="0">
                <a:ln>
                  <a:noFill/>
                </a:ln>
                <a:effectLst/>
                <a:uLnTx/>
                <a:uFillTx/>
                <a:latin typeface="Verdana" panose="020B0604030504040204" pitchFamily="34" charset="0"/>
                <a:ea typeface="Verdana" panose="020B0604030504040204" pitchFamily="34" charset="0"/>
              </a:rPr>
              <a:t>With the emergence of E-commerce and Q-commerce, the need for fast and cost effective supply chain is increasing rapidly. </a:t>
            </a:r>
          </a:p>
          <a:p>
            <a:pPr marL="342900" marR="0" lvl="0" indent="-342900" algn="l" defTabSz="914400" rtl="0" eaLnBrk="1" fontAlgn="auto" latinLnBrk="0" hangingPunct="1">
              <a:lnSpc>
                <a:spcPct val="150000"/>
              </a:lnSpc>
              <a:spcBef>
                <a:spcPts val="1000"/>
              </a:spcBef>
              <a:spcAft>
                <a:spcPts val="0"/>
              </a:spcAft>
              <a:buClr>
                <a:schemeClr val="tx1"/>
              </a:buClr>
              <a:buSzPct val="100000"/>
              <a:buFont typeface="Wingdings" panose="05000000000000000000" pitchFamily="2" charset="2"/>
              <a:buChar char="§"/>
              <a:tabLst/>
              <a:defRPr/>
            </a:pPr>
            <a:r>
              <a:rPr kumimoji="0" lang="en-US" sz="1600" b="0" i="0" u="none" strike="noStrike" kern="1200" cap="none" spc="0" normalizeH="0" baseline="0" noProof="0" dirty="0">
                <a:ln>
                  <a:noFill/>
                </a:ln>
                <a:effectLst/>
                <a:uLnTx/>
                <a:uFillTx/>
                <a:latin typeface="Verdana" panose="020B0604030504040204" pitchFamily="34" charset="0"/>
                <a:ea typeface="Verdana" panose="020B0604030504040204" pitchFamily="34" charset="0"/>
              </a:rPr>
              <a:t>With the advancement of technology there have been an unprecedent change in the supply chain but the last mile delivery is still done by traditional way with only truck and vans.</a:t>
            </a:r>
          </a:p>
          <a:p>
            <a:pPr marL="342900" marR="0" lvl="0" indent="-342900" algn="l" defTabSz="914400" rtl="0" eaLnBrk="1" fontAlgn="auto" latinLnBrk="0" hangingPunct="1">
              <a:lnSpc>
                <a:spcPct val="150000"/>
              </a:lnSpc>
              <a:spcBef>
                <a:spcPts val="1000"/>
              </a:spcBef>
              <a:spcAft>
                <a:spcPts val="0"/>
              </a:spcAft>
              <a:buClr>
                <a:schemeClr val="tx1"/>
              </a:buClr>
              <a:buSzPct val="100000"/>
              <a:buFont typeface="Wingdings" panose="05000000000000000000" pitchFamily="2" charset="2"/>
              <a:buChar char="§"/>
              <a:tabLst/>
              <a:defRPr/>
            </a:pPr>
            <a:r>
              <a:rPr kumimoji="0" lang="en-US" sz="1600" b="0" i="0" u="none" strike="noStrike" kern="1200" cap="none" spc="0" normalizeH="0" baseline="0" noProof="0" dirty="0">
                <a:ln>
                  <a:noFill/>
                </a:ln>
                <a:effectLst/>
                <a:uLnTx/>
                <a:uFillTx/>
                <a:latin typeface="Verdana" panose="020B0604030504040204" pitchFamily="34" charset="0"/>
                <a:ea typeface="Verdana" panose="020B0604030504040204" pitchFamily="34" charset="0"/>
              </a:rPr>
              <a:t>This traditional process of delivering goods is not efficient in the long-run due to increasing traffic congestion and growing customer expectations (</a:t>
            </a:r>
            <a:r>
              <a:rPr kumimoji="0" lang="en-US" sz="1600" b="0" i="0" u="none" strike="noStrike" kern="1200" cap="none" spc="0" normalizeH="0" baseline="0" noProof="0" dirty="0" err="1">
                <a:ln>
                  <a:noFill/>
                </a:ln>
                <a:effectLst/>
                <a:uLnTx/>
                <a:uFillTx/>
                <a:latin typeface="Verdana" panose="020B0604030504040204" pitchFamily="34" charset="0"/>
                <a:ea typeface="Verdana" panose="020B0604030504040204" pitchFamily="34" charset="0"/>
              </a:rPr>
              <a:t>Tuerk</a:t>
            </a:r>
            <a:r>
              <a:rPr kumimoji="0" lang="en-US" sz="1600" b="0" i="0" u="none" strike="noStrike" kern="1200" cap="none" spc="0" normalizeH="0" baseline="0" noProof="0" dirty="0">
                <a:ln>
                  <a:noFill/>
                </a:ln>
                <a:effectLst/>
                <a:uLnTx/>
                <a:uFillTx/>
                <a:latin typeface="Verdana" panose="020B0604030504040204" pitchFamily="34" charset="0"/>
                <a:ea typeface="Verdana" panose="020B0604030504040204" pitchFamily="34" charset="0"/>
              </a:rPr>
              <a:t>, 2019; Fehr and Peers, 2019)</a:t>
            </a:r>
          </a:p>
          <a:p>
            <a:pPr marL="342900" marR="0" lvl="0" indent="-342900" algn="l" defTabSz="914400" rtl="0" eaLnBrk="1" fontAlgn="auto" latinLnBrk="0" hangingPunct="1">
              <a:lnSpc>
                <a:spcPct val="150000"/>
              </a:lnSpc>
              <a:spcBef>
                <a:spcPts val="1000"/>
              </a:spcBef>
              <a:spcAft>
                <a:spcPts val="0"/>
              </a:spcAft>
              <a:buClr>
                <a:schemeClr val="tx1"/>
              </a:buClr>
              <a:buSzPct val="100000"/>
              <a:buFont typeface="Wingdings" panose="05000000000000000000" pitchFamily="2" charset="2"/>
              <a:buChar char="§"/>
              <a:tabLst/>
              <a:defRPr/>
            </a:pPr>
            <a:r>
              <a:rPr kumimoji="0" lang="en-US" sz="1600" b="0" i="0" u="none" strike="noStrike" kern="1200" cap="none" spc="0" normalizeH="0" baseline="0" noProof="0" dirty="0">
                <a:ln>
                  <a:noFill/>
                </a:ln>
                <a:effectLst/>
                <a:uLnTx/>
                <a:uFillTx/>
                <a:latin typeface="Verdana" panose="020B0604030504040204" pitchFamily="34" charset="0"/>
                <a:ea typeface="Verdana" panose="020B0604030504040204" pitchFamily="34" charset="0"/>
              </a:rPr>
              <a:t> The last mile delivery is the phase of supply chain which costs a major chunk.  A report by Capgemini highlights that the last mile delivery accounts for 53% of the entire shipping costs and 41% of the overall supply chain costs.</a:t>
            </a:r>
          </a:p>
          <a:p>
            <a:pPr marR="0" lvl="0" algn="l" defTabSz="914400" rtl="0" eaLnBrk="1" fontAlgn="auto" latinLnBrk="0" hangingPunct="1">
              <a:lnSpc>
                <a:spcPct val="120000"/>
              </a:lnSpc>
              <a:spcBef>
                <a:spcPts val="1000"/>
              </a:spcBef>
              <a:spcAft>
                <a:spcPts val="0"/>
              </a:spcAft>
              <a:buClr>
                <a:srgbClr val="B71E42"/>
              </a:buClr>
              <a:buSzPct val="100000"/>
              <a:tabLst/>
              <a:defRPr/>
            </a:pPr>
            <a:endParaRPr kumimoji="0" lang="en-US" sz="17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4" name="Slide Number Placeholder 3">
            <a:extLst>
              <a:ext uri="{FF2B5EF4-FFF2-40B4-BE49-F238E27FC236}">
                <a16:creationId xmlns:a16="http://schemas.microsoft.com/office/drawing/2014/main" id="{1F961863-014A-A31C-08B8-F466CFB25C5D}"/>
              </a:ext>
            </a:extLst>
          </p:cNvPr>
          <p:cNvSpPr>
            <a:spLocks noGrp="1"/>
          </p:cNvSpPr>
          <p:nvPr>
            <p:ph type="sldNum" sz="quarter" idx="12"/>
          </p:nvPr>
        </p:nvSpPr>
        <p:spPr/>
        <p:txBody>
          <a:bodyPr/>
          <a:lstStyle/>
          <a:p>
            <a:fld id="{7D5BE7BB-FFFC-4434-940F-1F5BAAD09F3B}" type="slidenum">
              <a:rPr lang="en-IN" smtClean="0"/>
              <a:t>3</a:t>
            </a:fld>
            <a:endParaRPr lang="en-IN"/>
          </a:p>
        </p:txBody>
      </p:sp>
    </p:spTree>
    <p:extLst>
      <p:ext uri="{BB962C8B-B14F-4D97-AF65-F5344CB8AC3E}">
        <p14:creationId xmlns:p14="http://schemas.microsoft.com/office/powerpoint/2010/main" val="2941182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E4C5A1-2E44-8792-EEFF-4F8E2DF8BEF0}"/>
              </a:ext>
            </a:extLst>
          </p:cNvPr>
          <p:cNvSpPr>
            <a:spLocks noGrp="1"/>
          </p:cNvSpPr>
          <p:nvPr>
            <p:ph type="sldNum" sz="quarter" idx="12"/>
          </p:nvPr>
        </p:nvSpPr>
        <p:spPr/>
        <p:txBody>
          <a:bodyPr/>
          <a:lstStyle/>
          <a:p>
            <a:fld id="{7D5BE7BB-FFFC-4434-940F-1F5BAAD09F3B}" type="slidenum">
              <a:rPr lang="en-IN" smtClean="0"/>
              <a:t>30</a:t>
            </a:fld>
            <a:endParaRPr lang="en-IN"/>
          </a:p>
        </p:txBody>
      </p:sp>
      <p:sp>
        <p:nvSpPr>
          <p:cNvPr id="3" name="TextBox 2">
            <a:extLst>
              <a:ext uri="{FF2B5EF4-FFF2-40B4-BE49-F238E27FC236}">
                <a16:creationId xmlns:a16="http://schemas.microsoft.com/office/drawing/2014/main" id="{6A4C1454-6B7B-76BC-04BF-B7AAFA555B44}"/>
              </a:ext>
            </a:extLst>
          </p:cNvPr>
          <p:cNvSpPr txBox="1"/>
          <p:nvPr/>
        </p:nvSpPr>
        <p:spPr>
          <a:xfrm>
            <a:off x="1757083" y="136525"/>
            <a:ext cx="9224681" cy="646331"/>
          </a:xfrm>
          <a:prstGeom prst="rect">
            <a:avLst/>
          </a:prstGeom>
          <a:noFill/>
        </p:spPr>
        <p:txBody>
          <a:bodyPr wrap="square" rtlCol="0">
            <a:spAutoFit/>
          </a:bodyPr>
          <a:lstStyle/>
          <a:p>
            <a:r>
              <a:rPr lang="en-IN" sz="3600" b="1" dirty="0">
                <a:latin typeface="Verdana" panose="020B0604030504040204" pitchFamily="34" charset="0"/>
                <a:ea typeface="Verdana" panose="020B0604030504040204" pitchFamily="34" charset="0"/>
              </a:rPr>
              <a:t>TRAVELLING SALESMAN PROBLEM</a:t>
            </a:r>
          </a:p>
        </p:txBody>
      </p:sp>
      <p:sp>
        <p:nvSpPr>
          <p:cNvPr id="5" name="TextBox 4">
            <a:extLst>
              <a:ext uri="{FF2B5EF4-FFF2-40B4-BE49-F238E27FC236}">
                <a16:creationId xmlns:a16="http://schemas.microsoft.com/office/drawing/2014/main" id="{EED01C42-06C1-D5D8-636D-E52A2AFD3000}"/>
              </a:ext>
            </a:extLst>
          </p:cNvPr>
          <p:cNvSpPr txBox="1"/>
          <p:nvPr/>
        </p:nvSpPr>
        <p:spPr>
          <a:xfrm>
            <a:off x="941293" y="575049"/>
            <a:ext cx="10040471" cy="7001917"/>
          </a:xfrm>
          <a:prstGeom prst="rect">
            <a:avLst/>
          </a:prstGeom>
          <a:noFill/>
        </p:spPr>
        <p:txBody>
          <a:bodyPr wrap="square" rtlCol="0">
            <a:spAutoFit/>
          </a:bodyPr>
          <a:lstStyle/>
          <a:p>
            <a:endParaRPr lang="en-US" dirty="0"/>
          </a:p>
          <a:p>
            <a:pPr marL="285750" indent="-285750">
              <a:spcBef>
                <a:spcPts val="600"/>
              </a:spcBef>
              <a:spcAft>
                <a:spcPts val="600"/>
              </a:spcAft>
              <a:buFont typeface="Wingdings" panose="05000000000000000000" pitchFamily="2" charset="2"/>
              <a:buChar char="§"/>
            </a:pPr>
            <a:r>
              <a:rPr lang="en-US" sz="1600" dirty="0">
                <a:latin typeface="Verdana" panose="020B0604030504040204" pitchFamily="34" charset="0"/>
                <a:ea typeface="Verdana" panose="020B0604030504040204" pitchFamily="34" charset="0"/>
              </a:rPr>
              <a:t>The Traveling Salesman Problem (TSP) is a classic optimization problem in computer science and mathematics.</a:t>
            </a:r>
          </a:p>
          <a:p>
            <a:pPr marL="285750" indent="-285750">
              <a:spcBef>
                <a:spcPts val="600"/>
              </a:spcBef>
              <a:spcAft>
                <a:spcPts val="600"/>
              </a:spcAft>
              <a:buFont typeface="Wingdings" panose="05000000000000000000" pitchFamily="2" charset="2"/>
              <a:buChar char="§"/>
            </a:pPr>
            <a:r>
              <a:rPr lang="en-US" sz="1600" dirty="0">
                <a:latin typeface="Verdana" panose="020B0604030504040204" pitchFamily="34" charset="0"/>
                <a:ea typeface="Verdana" panose="020B0604030504040204" pitchFamily="34" charset="0"/>
              </a:rPr>
              <a:t>TSP is a problem where a salesman is given a set of cities and must find the shortest possible route that visits each city exactly once and returns to the original city.</a:t>
            </a:r>
          </a:p>
          <a:p>
            <a:pPr marL="285750" indent="-285750">
              <a:spcBef>
                <a:spcPts val="600"/>
              </a:spcBef>
              <a:spcAft>
                <a:spcPts val="600"/>
              </a:spcAft>
              <a:buFont typeface="Wingdings" panose="05000000000000000000" pitchFamily="2" charset="2"/>
              <a:buChar char="§"/>
            </a:pPr>
            <a:r>
              <a:rPr lang="en-US" sz="1600" dirty="0">
                <a:latin typeface="Verdana" panose="020B0604030504040204" pitchFamily="34" charset="0"/>
                <a:ea typeface="Verdana" panose="020B0604030504040204" pitchFamily="34" charset="0"/>
              </a:rPr>
              <a:t>Objective of the TSP is to minimize the total distance or cost traveled by the salesman.</a:t>
            </a:r>
          </a:p>
          <a:p>
            <a:pPr marL="285750" indent="-285750">
              <a:spcBef>
                <a:spcPts val="600"/>
              </a:spcBef>
              <a:spcAft>
                <a:spcPts val="600"/>
              </a:spcAft>
              <a:buFont typeface="Wingdings" panose="05000000000000000000" pitchFamily="2" charset="2"/>
              <a:buChar char="§"/>
            </a:pPr>
            <a:r>
              <a:rPr lang="en-US" sz="1600" dirty="0">
                <a:latin typeface="Verdana" panose="020B0604030504040204" pitchFamily="34" charset="0"/>
                <a:ea typeface="Verdana" panose="020B0604030504040204" pitchFamily="34" charset="0"/>
              </a:rPr>
              <a:t>he salesman must visit each city exactly once.</a:t>
            </a:r>
          </a:p>
          <a:p>
            <a:pPr marL="285750" indent="-285750">
              <a:spcBef>
                <a:spcPts val="600"/>
              </a:spcBef>
              <a:spcAft>
                <a:spcPts val="600"/>
              </a:spcAft>
              <a:buFont typeface="Wingdings" panose="05000000000000000000" pitchFamily="2" charset="2"/>
              <a:buChar char="§"/>
            </a:pPr>
            <a:r>
              <a:rPr lang="en-US" sz="1600" dirty="0">
                <a:latin typeface="Verdana" panose="020B0604030504040204" pitchFamily="34" charset="0"/>
                <a:ea typeface="Verdana" panose="020B0604030504040204" pitchFamily="34" charset="0"/>
              </a:rPr>
              <a:t>The salesman's route must form a closed loop, returning to the starting city.</a:t>
            </a:r>
          </a:p>
          <a:p>
            <a:pPr marL="285750" indent="-285750">
              <a:spcBef>
                <a:spcPts val="600"/>
              </a:spcBef>
              <a:spcAft>
                <a:spcPts val="600"/>
              </a:spcAft>
              <a:buFont typeface="Wingdings" panose="05000000000000000000" pitchFamily="2" charset="2"/>
              <a:buChar char="§"/>
            </a:pPr>
            <a:r>
              <a:rPr lang="en-US" sz="1600" dirty="0">
                <a:latin typeface="Verdana" panose="020B0604030504040204" pitchFamily="34" charset="0"/>
                <a:ea typeface="Verdana" panose="020B0604030504040204" pitchFamily="34" charset="0"/>
              </a:rPr>
              <a:t>TSP is known to be NP-hard, meaning there is no known algorithm that solves all instances of the problem in polynomial time unless P equals NP (an open question in computer science).</a:t>
            </a:r>
          </a:p>
          <a:p>
            <a:pPr marL="285750" indent="-285750">
              <a:spcBef>
                <a:spcPts val="600"/>
              </a:spcBef>
              <a:spcAft>
                <a:spcPts val="600"/>
              </a:spcAft>
              <a:buFont typeface="Wingdings" panose="05000000000000000000" pitchFamily="2" charset="2"/>
              <a:buChar char="§"/>
            </a:pPr>
            <a:r>
              <a:rPr lang="en-US" sz="1600" dirty="0">
                <a:latin typeface="Verdana" panose="020B0604030504040204" pitchFamily="34" charset="0"/>
                <a:ea typeface="Verdana" panose="020B0604030504040204" pitchFamily="34" charset="0"/>
              </a:rPr>
              <a:t>The goal is not just to find any valid route but to find the route with the minimum total distance.</a:t>
            </a:r>
          </a:p>
          <a:p>
            <a:pPr marL="285750" indent="-285750">
              <a:spcBef>
                <a:spcPts val="600"/>
              </a:spcBef>
              <a:spcAft>
                <a:spcPts val="600"/>
              </a:spcAft>
              <a:buFont typeface="Wingdings" panose="05000000000000000000" pitchFamily="2" charset="2"/>
              <a:buChar char="§"/>
            </a:pPr>
            <a:r>
              <a:rPr lang="en-US" sz="1600" dirty="0">
                <a:latin typeface="Verdana" panose="020B0604030504040204" pitchFamily="34" charset="0"/>
                <a:ea typeface="Verdana" panose="020B0604030504040204" pitchFamily="34" charset="0"/>
              </a:rPr>
              <a:t>In our problem we have found the centroids of the clusters through which we route our truck and we modelled our problem as a travelling salesman problem.</a:t>
            </a:r>
          </a:p>
          <a:p>
            <a:pPr marL="285750" indent="-285750">
              <a:spcBef>
                <a:spcPts val="600"/>
              </a:spcBef>
              <a:spcAft>
                <a:spcPts val="600"/>
              </a:spcAft>
              <a:buFont typeface="Wingdings" panose="05000000000000000000" pitchFamily="2" charset="2"/>
              <a:buChar char="§"/>
            </a:pPr>
            <a:r>
              <a:rPr lang="en-US" sz="1600" dirty="0">
                <a:latin typeface="Verdana" panose="020B0604030504040204" pitchFamily="34" charset="0"/>
                <a:ea typeface="Verdana" panose="020B0604030504040204" pitchFamily="34" charset="0"/>
              </a:rPr>
              <a:t>Using the centroids of the clusters and a hub, we devise a travelling salesman problem.</a:t>
            </a:r>
          </a:p>
          <a:p>
            <a:pPr marL="285750" indent="-285750">
              <a:spcBef>
                <a:spcPts val="600"/>
              </a:spcBef>
              <a:spcAft>
                <a:spcPts val="600"/>
              </a:spcAft>
              <a:buFont typeface="Wingdings" panose="05000000000000000000" pitchFamily="2" charset="2"/>
              <a:buChar char="§"/>
            </a:pPr>
            <a:r>
              <a:rPr lang="en-US" sz="1600" dirty="0">
                <a:latin typeface="Verdana" panose="020B0604030504040204" pitchFamily="34" charset="0"/>
                <a:ea typeface="Verdana" panose="020B0604030504040204" pitchFamily="34" charset="0"/>
              </a:rPr>
              <a:t>We solve the travelling salesman problem to find the route of minimal distance using the excel solver.</a:t>
            </a:r>
          </a:p>
          <a:p>
            <a:pPr marL="285750" indent="-285750">
              <a:spcBef>
                <a:spcPts val="600"/>
              </a:spcBef>
              <a:buFont typeface="Wingdings" panose="05000000000000000000" pitchFamily="2" charset="2"/>
              <a:buChar char="§"/>
            </a:pPr>
            <a:endParaRPr lang="en-US" dirty="0"/>
          </a:p>
          <a:p>
            <a:endParaRPr lang="en-US" dirty="0"/>
          </a:p>
          <a:p>
            <a:endParaRPr lang="en-IN" dirty="0"/>
          </a:p>
        </p:txBody>
      </p:sp>
    </p:spTree>
    <p:extLst>
      <p:ext uri="{BB962C8B-B14F-4D97-AF65-F5344CB8AC3E}">
        <p14:creationId xmlns:p14="http://schemas.microsoft.com/office/powerpoint/2010/main" val="952374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CD455C-135F-9751-1090-44B0F0C35E55}"/>
              </a:ext>
            </a:extLst>
          </p:cNvPr>
          <p:cNvSpPr>
            <a:spLocks noGrp="1"/>
          </p:cNvSpPr>
          <p:nvPr>
            <p:ph type="sldNum" sz="quarter" idx="12"/>
          </p:nvPr>
        </p:nvSpPr>
        <p:spPr/>
        <p:txBody>
          <a:bodyPr/>
          <a:lstStyle/>
          <a:p>
            <a:fld id="{7D5BE7BB-FFFC-4434-940F-1F5BAAD09F3B}" type="slidenum">
              <a:rPr lang="en-IN" smtClean="0"/>
              <a:t>31</a:t>
            </a:fld>
            <a:endParaRPr lang="en-IN"/>
          </a:p>
        </p:txBody>
      </p:sp>
      <p:pic>
        <p:nvPicPr>
          <p:cNvPr id="4" name="Picture 3">
            <a:extLst>
              <a:ext uri="{FF2B5EF4-FFF2-40B4-BE49-F238E27FC236}">
                <a16:creationId xmlns:a16="http://schemas.microsoft.com/office/drawing/2014/main" id="{402FEB13-F8A9-4D36-B79D-07C0CC9AA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25" y="1895955"/>
            <a:ext cx="5414099" cy="2120233"/>
          </a:xfrm>
          <a:prstGeom prst="rect">
            <a:avLst/>
          </a:prstGeom>
        </p:spPr>
      </p:pic>
      <p:sp>
        <p:nvSpPr>
          <p:cNvPr id="6" name="TextBox 5">
            <a:extLst>
              <a:ext uri="{FF2B5EF4-FFF2-40B4-BE49-F238E27FC236}">
                <a16:creationId xmlns:a16="http://schemas.microsoft.com/office/drawing/2014/main" id="{68632E74-A3E6-AF7E-7DD6-977B1EDB047C}"/>
              </a:ext>
            </a:extLst>
          </p:cNvPr>
          <p:cNvSpPr txBox="1"/>
          <p:nvPr/>
        </p:nvSpPr>
        <p:spPr>
          <a:xfrm>
            <a:off x="1873624" y="4138620"/>
            <a:ext cx="4831976" cy="369332"/>
          </a:xfrm>
          <a:prstGeom prst="rect">
            <a:avLst/>
          </a:prstGeom>
          <a:noFill/>
        </p:spPr>
        <p:txBody>
          <a:bodyPr wrap="square" rtlCol="0">
            <a:spAutoFit/>
          </a:bodyPr>
          <a:lstStyle/>
          <a:p>
            <a:r>
              <a:rPr lang="en-IN" dirty="0"/>
              <a:t>Centroid distance matrix</a:t>
            </a:r>
          </a:p>
        </p:txBody>
      </p:sp>
      <p:graphicFrame>
        <p:nvGraphicFramePr>
          <p:cNvPr id="7" name="Table 6">
            <a:extLst>
              <a:ext uri="{FF2B5EF4-FFF2-40B4-BE49-F238E27FC236}">
                <a16:creationId xmlns:a16="http://schemas.microsoft.com/office/drawing/2014/main" id="{32841944-8C53-B662-6F4E-A57F8636411D}"/>
              </a:ext>
            </a:extLst>
          </p:cNvPr>
          <p:cNvGraphicFramePr>
            <a:graphicFrameLocks noGrp="1"/>
          </p:cNvGraphicFramePr>
          <p:nvPr>
            <p:extLst>
              <p:ext uri="{D42A27DB-BD31-4B8C-83A1-F6EECF244321}">
                <p14:modId xmlns:p14="http://schemas.microsoft.com/office/powerpoint/2010/main" val="2998297047"/>
              </p:ext>
            </p:extLst>
          </p:nvPr>
        </p:nvGraphicFramePr>
        <p:xfrm>
          <a:off x="7575176" y="136525"/>
          <a:ext cx="3191436" cy="5875065"/>
        </p:xfrm>
        <a:graphic>
          <a:graphicData uri="http://schemas.openxmlformats.org/drawingml/2006/table">
            <a:tbl>
              <a:tblPr>
                <a:tableStyleId>{08FB837D-C827-4EFA-A057-4D05807E0F7C}</a:tableStyleId>
              </a:tblPr>
              <a:tblGrid>
                <a:gridCol w="797859">
                  <a:extLst>
                    <a:ext uri="{9D8B030D-6E8A-4147-A177-3AD203B41FA5}">
                      <a16:colId xmlns:a16="http://schemas.microsoft.com/office/drawing/2014/main" val="2710502007"/>
                    </a:ext>
                  </a:extLst>
                </a:gridCol>
                <a:gridCol w="797859">
                  <a:extLst>
                    <a:ext uri="{9D8B030D-6E8A-4147-A177-3AD203B41FA5}">
                      <a16:colId xmlns:a16="http://schemas.microsoft.com/office/drawing/2014/main" val="874698243"/>
                    </a:ext>
                  </a:extLst>
                </a:gridCol>
                <a:gridCol w="797859">
                  <a:extLst>
                    <a:ext uri="{9D8B030D-6E8A-4147-A177-3AD203B41FA5}">
                      <a16:colId xmlns:a16="http://schemas.microsoft.com/office/drawing/2014/main" val="2483459096"/>
                    </a:ext>
                  </a:extLst>
                </a:gridCol>
                <a:gridCol w="797859">
                  <a:extLst>
                    <a:ext uri="{9D8B030D-6E8A-4147-A177-3AD203B41FA5}">
                      <a16:colId xmlns:a16="http://schemas.microsoft.com/office/drawing/2014/main" val="915462556"/>
                    </a:ext>
                  </a:extLst>
                </a:gridCol>
              </a:tblGrid>
              <a:tr h="167859">
                <a:tc>
                  <a:txBody>
                    <a:bodyPr/>
                    <a:lstStyle/>
                    <a:p>
                      <a:pPr algn="r" fontAlgn="b"/>
                      <a:r>
                        <a:rPr lang="en-IN" sz="1050" b="0" u="none" strike="noStrike">
                          <a:solidFill>
                            <a:srgbClr val="000000"/>
                          </a:solidFill>
                          <a:effectLst/>
                        </a:rPr>
                        <a:t>1</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30.92415</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35.4645</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1.913067</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1366236819"/>
                  </a:ext>
                </a:extLst>
              </a:tr>
              <a:tr h="167859">
                <a:tc>
                  <a:txBody>
                    <a:bodyPr/>
                    <a:lstStyle/>
                    <a:p>
                      <a:pPr algn="r" fontAlgn="b"/>
                      <a:r>
                        <a:rPr lang="en-IN" sz="1050" b="0" u="none" strike="noStrike">
                          <a:solidFill>
                            <a:srgbClr val="000000"/>
                          </a:solidFill>
                          <a:effectLst/>
                        </a:rPr>
                        <a:t>1</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28.04614</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35.97672</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1.201039</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3645999237"/>
                  </a:ext>
                </a:extLst>
              </a:tr>
              <a:tr h="167859">
                <a:tc>
                  <a:txBody>
                    <a:bodyPr/>
                    <a:lstStyle/>
                    <a:p>
                      <a:pPr algn="r" fontAlgn="b"/>
                      <a:r>
                        <a:rPr lang="en-IN" sz="1050" b="0" u="none" strike="noStrike">
                          <a:solidFill>
                            <a:srgbClr val="000000"/>
                          </a:solidFill>
                          <a:effectLst/>
                        </a:rPr>
                        <a:t>1</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30.4671</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36.84854</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1.378185</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1662227287"/>
                  </a:ext>
                </a:extLst>
              </a:tr>
              <a:tr h="167859">
                <a:tc>
                  <a:txBody>
                    <a:bodyPr/>
                    <a:lstStyle/>
                    <a:p>
                      <a:pPr algn="r" fontAlgn="b"/>
                      <a:r>
                        <a:rPr lang="en-IN" sz="1050" b="0" u="none" strike="noStrike">
                          <a:solidFill>
                            <a:srgbClr val="000000"/>
                          </a:solidFill>
                          <a:effectLst/>
                        </a:rPr>
                        <a:t>1</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28.88677</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37.71349</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1.448825</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1905866318"/>
                  </a:ext>
                </a:extLst>
              </a:tr>
              <a:tr h="167859">
                <a:tc>
                  <a:txBody>
                    <a:bodyPr/>
                    <a:lstStyle/>
                    <a:p>
                      <a:pPr algn="r" fontAlgn="b"/>
                      <a:r>
                        <a:rPr lang="en-IN" sz="1050" b="0" u="none" strike="noStrike">
                          <a:solidFill>
                            <a:srgbClr val="000000"/>
                          </a:solidFill>
                          <a:effectLst/>
                        </a:rPr>
                        <a:t>1</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28.58466</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36.15869</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0.634159</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1501377257"/>
                  </a:ext>
                </a:extLst>
              </a:tr>
              <a:tr h="167859">
                <a:tc>
                  <a:txBody>
                    <a:bodyPr/>
                    <a:lstStyle/>
                    <a:p>
                      <a:pPr algn="r" fontAlgn="b"/>
                      <a:r>
                        <a:rPr lang="en-IN" sz="1050" b="0" u="none" strike="noStrike">
                          <a:solidFill>
                            <a:srgbClr val="000000"/>
                          </a:solidFill>
                          <a:effectLst/>
                        </a:rPr>
                        <a:t>1</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28.30898</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35.63558</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1.113604</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2296720120"/>
                  </a:ext>
                </a:extLst>
              </a:tr>
              <a:tr h="167859">
                <a:tc>
                  <a:txBody>
                    <a:bodyPr/>
                    <a:lstStyle/>
                    <a:p>
                      <a:pPr algn="r" fontAlgn="b"/>
                      <a:r>
                        <a:rPr lang="en-IN" sz="1050" b="0" u="none" strike="noStrike">
                          <a:solidFill>
                            <a:srgbClr val="000000"/>
                          </a:solidFill>
                          <a:effectLst/>
                        </a:rPr>
                        <a:t>2</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25.58084</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43.66176</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0.521504</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3380102566"/>
                  </a:ext>
                </a:extLst>
              </a:tr>
              <a:tr h="167859">
                <a:tc>
                  <a:txBody>
                    <a:bodyPr/>
                    <a:lstStyle/>
                    <a:p>
                      <a:pPr algn="r" fontAlgn="b"/>
                      <a:r>
                        <a:rPr lang="en-IN" sz="1050" b="0" u="none" strike="noStrike">
                          <a:solidFill>
                            <a:srgbClr val="000000"/>
                          </a:solidFill>
                          <a:effectLst/>
                        </a:rPr>
                        <a:t>2</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25.20584</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44.6991</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0.582974</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3658101314"/>
                  </a:ext>
                </a:extLst>
              </a:tr>
              <a:tr h="167859">
                <a:tc>
                  <a:txBody>
                    <a:bodyPr/>
                    <a:lstStyle/>
                    <a:p>
                      <a:pPr algn="r" fontAlgn="b"/>
                      <a:r>
                        <a:rPr lang="en-IN" sz="1050" b="0" u="none" strike="noStrike">
                          <a:solidFill>
                            <a:srgbClr val="000000"/>
                          </a:solidFill>
                          <a:effectLst/>
                        </a:rPr>
                        <a:t>2</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25.65052</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44.48886</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0.394892</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520786832"/>
                  </a:ext>
                </a:extLst>
              </a:tr>
              <a:tr h="167859">
                <a:tc>
                  <a:txBody>
                    <a:bodyPr/>
                    <a:lstStyle/>
                    <a:p>
                      <a:pPr algn="r" fontAlgn="b"/>
                      <a:r>
                        <a:rPr lang="en-IN" sz="1050" b="0" u="none" strike="noStrike">
                          <a:solidFill>
                            <a:srgbClr val="000000"/>
                          </a:solidFill>
                          <a:effectLst/>
                        </a:rPr>
                        <a:t>2</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25.34389</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44.0932</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0.109878</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3790063064"/>
                  </a:ext>
                </a:extLst>
              </a:tr>
              <a:tr h="167859">
                <a:tc>
                  <a:txBody>
                    <a:bodyPr/>
                    <a:lstStyle/>
                    <a:p>
                      <a:pPr algn="r" fontAlgn="b"/>
                      <a:r>
                        <a:rPr lang="en-IN" sz="1050" b="0" u="none" strike="noStrike">
                          <a:solidFill>
                            <a:srgbClr val="000000"/>
                          </a:solidFill>
                          <a:effectLst/>
                        </a:rPr>
                        <a:t>2</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25.74551</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44.86887</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0.774815</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348541111"/>
                  </a:ext>
                </a:extLst>
              </a:tr>
              <a:tr h="167859">
                <a:tc>
                  <a:txBody>
                    <a:bodyPr/>
                    <a:lstStyle/>
                    <a:p>
                      <a:pPr algn="r" fontAlgn="b"/>
                      <a:r>
                        <a:rPr lang="en-IN" sz="1050" b="0" u="none" strike="noStrike">
                          <a:solidFill>
                            <a:srgbClr val="000000"/>
                          </a:solidFill>
                          <a:effectLst/>
                        </a:rPr>
                        <a:t>2</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25.05522</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43.15461</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1.074073</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1861861961"/>
                  </a:ext>
                </a:extLst>
              </a:tr>
              <a:tr h="167859">
                <a:tc>
                  <a:txBody>
                    <a:bodyPr/>
                    <a:lstStyle/>
                    <a:p>
                      <a:pPr algn="r" fontAlgn="b"/>
                      <a:r>
                        <a:rPr lang="en-IN" sz="1050" b="0" u="none" strike="noStrike">
                          <a:solidFill>
                            <a:srgbClr val="000000"/>
                          </a:solidFill>
                          <a:effectLst/>
                        </a:rPr>
                        <a:t>3</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33.32443</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37.12339</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0.972491</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2369894311"/>
                  </a:ext>
                </a:extLst>
              </a:tr>
              <a:tr h="167859">
                <a:tc>
                  <a:txBody>
                    <a:bodyPr/>
                    <a:lstStyle/>
                    <a:p>
                      <a:pPr algn="r" fontAlgn="b"/>
                      <a:r>
                        <a:rPr lang="en-IN" sz="1050" b="0" u="none" strike="noStrike">
                          <a:solidFill>
                            <a:srgbClr val="000000"/>
                          </a:solidFill>
                          <a:effectLst/>
                        </a:rPr>
                        <a:t>3</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31.11853</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36.39494</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1.360289</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2015972296"/>
                  </a:ext>
                </a:extLst>
              </a:tr>
              <a:tr h="167859">
                <a:tc>
                  <a:txBody>
                    <a:bodyPr/>
                    <a:lstStyle/>
                    <a:p>
                      <a:pPr algn="r" fontAlgn="b"/>
                      <a:r>
                        <a:rPr lang="en-IN" sz="1050" b="0" u="none" strike="noStrike">
                          <a:solidFill>
                            <a:srgbClr val="000000"/>
                          </a:solidFill>
                          <a:effectLst/>
                        </a:rPr>
                        <a:t>3</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31.07545</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36.70524</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1.315651</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2042476723"/>
                  </a:ext>
                </a:extLst>
              </a:tr>
              <a:tr h="167859">
                <a:tc>
                  <a:txBody>
                    <a:bodyPr/>
                    <a:lstStyle/>
                    <a:p>
                      <a:pPr algn="r" fontAlgn="b"/>
                      <a:r>
                        <a:rPr lang="en-IN" sz="1050" b="0" u="none" strike="noStrike">
                          <a:solidFill>
                            <a:srgbClr val="000000"/>
                          </a:solidFill>
                          <a:effectLst/>
                        </a:rPr>
                        <a:t>3</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33.28738</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38.56753</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1.884215</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2107404358"/>
                  </a:ext>
                </a:extLst>
              </a:tr>
              <a:tr h="167859">
                <a:tc>
                  <a:txBody>
                    <a:bodyPr/>
                    <a:lstStyle/>
                    <a:p>
                      <a:pPr algn="r" fontAlgn="b"/>
                      <a:r>
                        <a:rPr lang="en-IN" sz="1050" b="0" u="none" strike="noStrike">
                          <a:solidFill>
                            <a:srgbClr val="000000"/>
                          </a:solidFill>
                          <a:effectLst/>
                        </a:rPr>
                        <a:t>3</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32.72245</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36.98716</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0.355403</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4012237123"/>
                  </a:ext>
                </a:extLst>
              </a:tr>
              <a:tr h="167859">
                <a:tc>
                  <a:txBody>
                    <a:bodyPr/>
                    <a:lstStyle/>
                    <a:p>
                      <a:pPr algn="r" fontAlgn="b"/>
                      <a:r>
                        <a:rPr lang="en-IN" sz="1050" b="0" u="none" strike="noStrike">
                          <a:solidFill>
                            <a:srgbClr val="000000"/>
                          </a:solidFill>
                          <a:effectLst/>
                        </a:rPr>
                        <a:t>3</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32.7127</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35.74045</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1.227153</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3580465099"/>
                  </a:ext>
                </a:extLst>
              </a:tr>
              <a:tr h="167859">
                <a:tc>
                  <a:txBody>
                    <a:bodyPr/>
                    <a:lstStyle/>
                    <a:p>
                      <a:pPr algn="r" fontAlgn="b"/>
                      <a:r>
                        <a:rPr lang="en-IN" sz="1050" b="0" u="none" strike="noStrike">
                          <a:solidFill>
                            <a:srgbClr val="000000"/>
                          </a:solidFill>
                          <a:effectLst/>
                        </a:rPr>
                        <a:t>4</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32.31994</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40.98658</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0.708372</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4281736631"/>
                  </a:ext>
                </a:extLst>
              </a:tr>
              <a:tr h="167859">
                <a:tc>
                  <a:txBody>
                    <a:bodyPr/>
                    <a:lstStyle/>
                    <a:p>
                      <a:pPr algn="r" fontAlgn="b"/>
                      <a:r>
                        <a:rPr lang="en-IN" sz="1050" b="0" u="none" strike="noStrike">
                          <a:solidFill>
                            <a:srgbClr val="000000"/>
                          </a:solidFill>
                          <a:effectLst/>
                        </a:rPr>
                        <a:t>4</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31.84233</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dirty="0">
                          <a:solidFill>
                            <a:srgbClr val="000000"/>
                          </a:solidFill>
                          <a:effectLst/>
                        </a:rPr>
                        <a:t>39.40152</a:t>
                      </a:r>
                      <a:endParaRPr lang="en-IN" sz="1050" b="0" i="0" u="none" strike="noStrike" dirty="0">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1.210746</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744513204"/>
                  </a:ext>
                </a:extLst>
              </a:tr>
              <a:tr h="167859">
                <a:tc>
                  <a:txBody>
                    <a:bodyPr/>
                    <a:lstStyle/>
                    <a:p>
                      <a:pPr algn="r" fontAlgn="b"/>
                      <a:r>
                        <a:rPr lang="en-IN" sz="1050" b="0" u="none" strike="noStrike">
                          <a:solidFill>
                            <a:srgbClr val="000000"/>
                          </a:solidFill>
                          <a:effectLst/>
                        </a:rPr>
                        <a:t>4</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32.29606</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41.37557</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1.082084</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3668354036"/>
                  </a:ext>
                </a:extLst>
              </a:tr>
              <a:tr h="167859">
                <a:tc>
                  <a:txBody>
                    <a:bodyPr/>
                    <a:lstStyle/>
                    <a:p>
                      <a:pPr algn="r" fontAlgn="b"/>
                      <a:r>
                        <a:rPr lang="en-IN" sz="1050" b="0" u="none" strike="noStrike">
                          <a:solidFill>
                            <a:srgbClr val="000000"/>
                          </a:solidFill>
                          <a:effectLst/>
                        </a:rPr>
                        <a:t>4</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33.87213</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39.72215</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1.40679</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3508916519"/>
                  </a:ext>
                </a:extLst>
              </a:tr>
              <a:tr h="167859">
                <a:tc>
                  <a:txBody>
                    <a:bodyPr/>
                    <a:lstStyle/>
                    <a:p>
                      <a:pPr algn="r" fontAlgn="b"/>
                      <a:r>
                        <a:rPr lang="en-IN" sz="1050" b="0" u="none" strike="noStrike">
                          <a:solidFill>
                            <a:srgbClr val="000000"/>
                          </a:solidFill>
                          <a:effectLst/>
                        </a:rPr>
                        <a:t>4</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32.60785</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40.61277</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0.273345</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3917891871"/>
                  </a:ext>
                </a:extLst>
              </a:tr>
              <a:tr h="167859">
                <a:tc>
                  <a:txBody>
                    <a:bodyPr/>
                    <a:lstStyle/>
                    <a:p>
                      <a:pPr algn="r" fontAlgn="b"/>
                      <a:r>
                        <a:rPr lang="en-IN" sz="1050" b="0" u="none" strike="noStrike">
                          <a:solidFill>
                            <a:srgbClr val="000000"/>
                          </a:solidFill>
                          <a:effectLst/>
                        </a:rPr>
                        <a:t>4</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32.70967</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39.93796</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0.414146</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771215216"/>
                  </a:ext>
                </a:extLst>
              </a:tr>
              <a:tr h="167859">
                <a:tc>
                  <a:txBody>
                    <a:bodyPr/>
                    <a:lstStyle/>
                    <a:p>
                      <a:pPr algn="r" fontAlgn="b"/>
                      <a:r>
                        <a:rPr lang="en-IN" sz="1050" b="0" u="none" strike="noStrike">
                          <a:solidFill>
                            <a:srgbClr val="000000"/>
                          </a:solidFill>
                          <a:effectLst/>
                        </a:rPr>
                        <a:t>5</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28.04242</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40.24756</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1.293271</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1337508169"/>
                  </a:ext>
                </a:extLst>
              </a:tr>
              <a:tr h="167859">
                <a:tc>
                  <a:txBody>
                    <a:bodyPr/>
                    <a:lstStyle/>
                    <a:p>
                      <a:pPr algn="r" fontAlgn="b"/>
                      <a:r>
                        <a:rPr lang="en-IN" sz="1050" b="0" u="none" strike="noStrike">
                          <a:solidFill>
                            <a:srgbClr val="000000"/>
                          </a:solidFill>
                          <a:effectLst/>
                        </a:rPr>
                        <a:t>5</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29.31945</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37.91229</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1.369896</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495506407"/>
                  </a:ext>
                </a:extLst>
              </a:tr>
              <a:tr h="167859">
                <a:tc>
                  <a:txBody>
                    <a:bodyPr/>
                    <a:lstStyle/>
                    <a:p>
                      <a:pPr algn="r" fontAlgn="b"/>
                      <a:r>
                        <a:rPr lang="en-IN" sz="1050" b="0" u="none" strike="noStrike">
                          <a:solidFill>
                            <a:srgbClr val="000000"/>
                          </a:solidFill>
                          <a:effectLst/>
                        </a:rPr>
                        <a:t>5</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27.92145</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38.66362</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0.821891</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1097669280"/>
                  </a:ext>
                </a:extLst>
              </a:tr>
              <a:tr h="167859">
                <a:tc>
                  <a:txBody>
                    <a:bodyPr/>
                    <a:lstStyle/>
                    <a:p>
                      <a:pPr algn="r" fontAlgn="b"/>
                      <a:r>
                        <a:rPr lang="en-IN" sz="1050" b="0" u="none" strike="noStrike">
                          <a:solidFill>
                            <a:srgbClr val="000000"/>
                          </a:solidFill>
                          <a:effectLst/>
                        </a:rPr>
                        <a:t>5</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28.11711</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40.20068</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1.218707</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629547483"/>
                  </a:ext>
                </a:extLst>
              </a:tr>
              <a:tr h="167859">
                <a:tc>
                  <a:txBody>
                    <a:bodyPr/>
                    <a:lstStyle/>
                    <a:p>
                      <a:pPr algn="r" fontAlgn="b"/>
                      <a:r>
                        <a:rPr lang="en-IN" sz="1050" b="0" u="none" strike="noStrike">
                          <a:solidFill>
                            <a:srgbClr val="000000"/>
                          </a:solidFill>
                          <a:effectLst/>
                        </a:rPr>
                        <a:t>5</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28.10982</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38.25183</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0.984373</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1346584512"/>
                  </a:ext>
                </a:extLst>
              </a:tr>
              <a:tr h="167859">
                <a:tc>
                  <a:txBody>
                    <a:bodyPr/>
                    <a:lstStyle/>
                    <a:p>
                      <a:pPr algn="r" fontAlgn="b"/>
                      <a:r>
                        <a:rPr lang="en-IN" sz="1050" b="0" u="none" strike="noStrike">
                          <a:solidFill>
                            <a:srgbClr val="000000"/>
                          </a:solidFill>
                          <a:effectLst/>
                        </a:rPr>
                        <a:t>5</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30.22733</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39.27541</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1.614859</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1857168387"/>
                  </a:ext>
                </a:extLst>
              </a:tr>
              <a:tr h="167859">
                <a:tc>
                  <a:txBody>
                    <a:bodyPr/>
                    <a:lstStyle/>
                    <a:p>
                      <a:pPr algn="r" fontAlgn="b"/>
                      <a:r>
                        <a:rPr lang="en-IN" sz="1050" b="0" u="none" strike="noStrike">
                          <a:solidFill>
                            <a:srgbClr val="000000"/>
                          </a:solidFill>
                          <a:effectLst/>
                        </a:rPr>
                        <a:t>6</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26.56019</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36.55995</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0.680392</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290900009"/>
                  </a:ext>
                </a:extLst>
              </a:tr>
              <a:tr h="167859">
                <a:tc>
                  <a:txBody>
                    <a:bodyPr/>
                    <a:lstStyle/>
                    <a:p>
                      <a:pPr algn="r" fontAlgn="b"/>
                      <a:r>
                        <a:rPr lang="en-IN" sz="1050" b="0" u="none" strike="noStrike">
                          <a:solidFill>
                            <a:srgbClr val="000000"/>
                          </a:solidFill>
                          <a:effectLst/>
                        </a:rPr>
                        <a:t>6</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26.81825</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36.83405</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0.830715</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70950601"/>
                  </a:ext>
                </a:extLst>
              </a:tr>
              <a:tr h="167859">
                <a:tc>
                  <a:txBody>
                    <a:bodyPr/>
                    <a:lstStyle/>
                    <a:p>
                      <a:pPr algn="r" fontAlgn="b"/>
                      <a:r>
                        <a:rPr lang="en-IN" sz="1050" b="0" u="none" strike="noStrike">
                          <a:solidFill>
                            <a:srgbClr val="000000"/>
                          </a:solidFill>
                          <a:effectLst/>
                        </a:rPr>
                        <a:t>6</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25.88493</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36.95983</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0.111362</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2462018522"/>
                  </a:ext>
                </a:extLst>
              </a:tr>
              <a:tr h="167859">
                <a:tc>
                  <a:txBody>
                    <a:bodyPr/>
                    <a:lstStyle/>
                    <a:p>
                      <a:pPr algn="r" fontAlgn="b"/>
                      <a:r>
                        <a:rPr lang="en-IN" sz="1050" b="0" u="none" strike="noStrike">
                          <a:solidFill>
                            <a:srgbClr val="000000"/>
                          </a:solidFill>
                          <a:effectLst/>
                        </a:rPr>
                        <a:t>6</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25.45227</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38.2533</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1.423214</a:t>
                      </a:r>
                      <a:endParaRPr lang="en-IN" sz="1050" b="0" i="0" u="none" strike="noStrike">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1431597676"/>
                  </a:ext>
                </a:extLst>
              </a:tr>
              <a:tr h="167859">
                <a:tc>
                  <a:txBody>
                    <a:bodyPr/>
                    <a:lstStyle/>
                    <a:p>
                      <a:pPr algn="r" fontAlgn="b"/>
                      <a:r>
                        <a:rPr lang="en-IN" sz="1050" b="0" u="none" strike="noStrike">
                          <a:solidFill>
                            <a:srgbClr val="000000"/>
                          </a:solidFill>
                          <a:effectLst/>
                        </a:rPr>
                        <a:t>6</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25.25419</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a:solidFill>
                            <a:srgbClr val="000000"/>
                          </a:solidFill>
                          <a:effectLst/>
                        </a:rPr>
                        <a:t>36.07891</a:t>
                      </a:r>
                      <a:endParaRPr lang="en-IN" sz="1050" b="0" i="0" u="none" strike="noStrike">
                        <a:solidFill>
                          <a:srgbClr val="000000"/>
                        </a:solidFill>
                        <a:effectLst/>
                        <a:latin typeface="Calibri" panose="020F0502020204030204" pitchFamily="34" charset="0"/>
                      </a:endParaRPr>
                    </a:p>
                  </a:txBody>
                  <a:tcPr marL="5180" marR="5180" marT="5180" marB="0" anchor="b"/>
                </a:tc>
                <a:tc>
                  <a:txBody>
                    <a:bodyPr/>
                    <a:lstStyle/>
                    <a:p>
                      <a:pPr algn="r" fontAlgn="b"/>
                      <a:r>
                        <a:rPr lang="en-IN" sz="1050" b="0" u="none" strike="noStrike" dirty="0">
                          <a:solidFill>
                            <a:srgbClr val="000000"/>
                          </a:solidFill>
                          <a:effectLst/>
                        </a:rPr>
                        <a:t>1.133107</a:t>
                      </a:r>
                      <a:endParaRPr lang="en-IN" sz="1050" b="0" i="0" u="none" strike="noStrike" dirty="0">
                        <a:solidFill>
                          <a:srgbClr val="000000"/>
                        </a:solidFill>
                        <a:effectLst/>
                        <a:latin typeface="Calibri" panose="020F0502020204030204" pitchFamily="34" charset="0"/>
                      </a:endParaRPr>
                    </a:p>
                  </a:txBody>
                  <a:tcPr marL="5180" marR="5180" marT="5180" marB="0" anchor="b"/>
                </a:tc>
                <a:extLst>
                  <a:ext uri="{0D108BD9-81ED-4DB2-BD59-A6C34878D82A}">
                    <a16:rowId xmlns:a16="http://schemas.microsoft.com/office/drawing/2014/main" val="418291229"/>
                  </a:ext>
                </a:extLst>
              </a:tr>
            </a:tbl>
          </a:graphicData>
        </a:graphic>
      </p:graphicFrame>
      <p:sp>
        <p:nvSpPr>
          <p:cNvPr id="8" name="TextBox 7">
            <a:extLst>
              <a:ext uri="{FF2B5EF4-FFF2-40B4-BE49-F238E27FC236}">
                <a16:creationId xmlns:a16="http://schemas.microsoft.com/office/drawing/2014/main" id="{A3F2C4F2-4FE0-C199-D54C-6876302906DD}"/>
              </a:ext>
            </a:extLst>
          </p:cNvPr>
          <p:cNvSpPr txBox="1"/>
          <p:nvPr/>
        </p:nvSpPr>
        <p:spPr>
          <a:xfrm>
            <a:off x="7575176" y="6088898"/>
            <a:ext cx="3379695" cy="369332"/>
          </a:xfrm>
          <a:prstGeom prst="rect">
            <a:avLst/>
          </a:prstGeom>
          <a:noFill/>
        </p:spPr>
        <p:txBody>
          <a:bodyPr wrap="square" rtlCol="0">
            <a:spAutoFit/>
          </a:bodyPr>
          <a:lstStyle/>
          <a:p>
            <a:r>
              <a:rPr lang="en-IN" dirty="0"/>
              <a:t>Distance from cluster centroid</a:t>
            </a:r>
          </a:p>
        </p:txBody>
      </p:sp>
    </p:spTree>
    <p:extLst>
      <p:ext uri="{BB962C8B-B14F-4D97-AF65-F5344CB8AC3E}">
        <p14:creationId xmlns:p14="http://schemas.microsoft.com/office/powerpoint/2010/main" val="2868041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703A-3134-22FE-44D4-7354E907632B}"/>
              </a:ext>
            </a:extLst>
          </p:cNvPr>
          <p:cNvSpPr>
            <a:spLocks noGrp="1"/>
          </p:cNvSpPr>
          <p:nvPr>
            <p:ph type="title"/>
          </p:nvPr>
        </p:nvSpPr>
        <p:spPr>
          <a:xfrm>
            <a:off x="838200" y="230656"/>
            <a:ext cx="10515600" cy="719604"/>
          </a:xfrm>
        </p:spPr>
        <p:txBody>
          <a:bodyPr>
            <a:normAutofit/>
          </a:bodyPr>
          <a:lstStyle/>
          <a:p>
            <a:pPr algn="ctr"/>
            <a:r>
              <a:rPr lang="en-IN" sz="3600" b="1" dirty="0">
                <a:latin typeface="Verdana" panose="020B0604030504040204" pitchFamily="34" charset="0"/>
                <a:ea typeface="Verdana" panose="020B0604030504040204" pitchFamily="34" charset="0"/>
              </a:rPr>
              <a:t>RESULTS OBTAINED</a:t>
            </a:r>
          </a:p>
        </p:txBody>
      </p:sp>
      <p:sp>
        <p:nvSpPr>
          <p:cNvPr id="3" name="Slide Number Placeholder 2">
            <a:extLst>
              <a:ext uri="{FF2B5EF4-FFF2-40B4-BE49-F238E27FC236}">
                <a16:creationId xmlns:a16="http://schemas.microsoft.com/office/drawing/2014/main" id="{04C638DF-DDEE-62BD-B50E-FBC4B6B5C2E8}"/>
              </a:ext>
            </a:extLst>
          </p:cNvPr>
          <p:cNvSpPr>
            <a:spLocks noGrp="1"/>
          </p:cNvSpPr>
          <p:nvPr>
            <p:ph type="sldNum" sz="quarter" idx="12"/>
          </p:nvPr>
        </p:nvSpPr>
        <p:spPr/>
        <p:txBody>
          <a:bodyPr/>
          <a:lstStyle/>
          <a:p>
            <a:fld id="{7D5BE7BB-FFFC-4434-940F-1F5BAAD09F3B}" type="slidenum">
              <a:rPr lang="en-IN" smtClean="0"/>
              <a:t>32</a:t>
            </a:fld>
            <a:endParaRPr lang="en-IN"/>
          </a:p>
        </p:txBody>
      </p:sp>
      <p:sp>
        <p:nvSpPr>
          <p:cNvPr id="4" name="TextBox 3">
            <a:extLst>
              <a:ext uri="{FF2B5EF4-FFF2-40B4-BE49-F238E27FC236}">
                <a16:creationId xmlns:a16="http://schemas.microsoft.com/office/drawing/2014/main" id="{356A516B-7761-0837-BEF2-BB95EF4D3AE5}"/>
              </a:ext>
            </a:extLst>
          </p:cNvPr>
          <p:cNvSpPr txBox="1"/>
          <p:nvPr/>
        </p:nvSpPr>
        <p:spPr>
          <a:xfrm>
            <a:off x="941294" y="1084730"/>
            <a:ext cx="10515600" cy="585326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We obtained the following results using 50 random locations in an area of 100 km </a:t>
            </a:r>
            <a:r>
              <a:rPr lang="en-IN" dirty="0" err="1">
                <a:latin typeface="Verdana" panose="020B0604030504040204" pitchFamily="34" charset="0"/>
                <a:ea typeface="Verdana" panose="020B0604030504040204" pitchFamily="34" charset="0"/>
              </a:rPr>
              <a:t>sq</a:t>
            </a:r>
            <a:r>
              <a:rPr lang="en-IN" dirty="0">
                <a:latin typeface="Verdana" panose="020B0604030504040204" pitchFamily="34" charset="0"/>
                <a:ea typeface="Verdana" panose="020B0604030504040204" pitchFamily="34" charset="0"/>
              </a:rPr>
              <a:t> using excel solver.</a:t>
            </a:r>
          </a:p>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In truck-only model we calculated the results by delivering the packages using truck alone by simulating it as a TSP. </a:t>
            </a:r>
          </a:p>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We then compared the results by calculating the results using the hybrid truck-drone model which we shall call as  Hybrid Model 1.</a:t>
            </a:r>
          </a:p>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In this model we used the clustering algorithm to form several clusters of the 50 delivery points.</a:t>
            </a:r>
          </a:p>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Then we find the centroids of each cluster through which the truck will traverse.</a:t>
            </a:r>
          </a:p>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The truck shall stop at each centroid location and the drones shall complete the delivery of the packages to that particular cluster.</a:t>
            </a:r>
          </a:p>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We have solved the truck routing through the centroids of the clusters as a TSP.</a:t>
            </a:r>
          </a:p>
          <a:p>
            <a:pPr>
              <a:lnSpc>
                <a:spcPct val="150000"/>
              </a:lnSpc>
            </a:pPr>
            <a:endParaRPr lang="en-IN" dirty="0">
              <a:latin typeface="Verdana" panose="020B0604030504040204" pitchFamily="34" charset="0"/>
              <a:ea typeface="Verdana" panose="020B0604030504040204" pitchFamily="34" charset="0"/>
            </a:endParaRPr>
          </a:p>
          <a:p>
            <a:pPr>
              <a:lnSpc>
                <a:spcPct val="150000"/>
              </a:lnSpc>
            </a:pPr>
            <a:r>
              <a:rPr lang="en-IN" dirty="0">
                <a:latin typeface="Verdana" panose="020B0604030504040204" pitchFamily="34" charset="0"/>
                <a:ea typeface="Verdana" panose="020B0604030504040204" pitchFamily="34" charset="0"/>
              </a:rPr>
              <a:t>   </a:t>
            </a:r>
          </a:p>
        </p:txBody>
      </p:sp>
    </p:spTree>
    <p:extLst>
      <p:ext uri="{BB962C8B-B14F-4D97-AF65-F5344CB8AC3E}">
        <p14:creationId xmlns:p14="http://schemas.microsoft.com/office/powerpoint/2010/main" val="3949410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58EA-624E-8C16-921C-A5992A927003}"/>
              </a:ext>
            </a:extLst>
          </p:cNvPr>
          <p:cNvSpPr>
            <a:spLocks noGrp="1"/>
          </p:cNvSpPr>
          <p:nvPr>
            <p:ph type="title"/>
          </p:nvPr>
        </p:nvSpPr>
        <p:spPr>
          <a:xfrm>
            <a:off x="838199" y="194795"/>
            <a:ext cx="10515600" cy="809251"/>
          </a:xfrm>
        </p:spPr>
        <p:txBody>
          <a:bodyPr>
            <a:normAutofit/>
          </a:bodyPr>
          <a:lstStyle/>
          <a:p>
            <a:pPr algn="ctr"/>
            <a:r>
              <a:rPr lang="en-IN" sz="3600" b="1" dirty="0">
                <a:latin typeface="Verdana" panose="020B0604030504040204" pitchFamily="34" charset="0"/>
                <a:ea typeface="Verdana" panose="020B0604030504040204" pitchFamily="34" charset="0"/>
              </a:rPr>
              <a:t>CONTINUED..</a:t>
            </a:r>
          </a:p>
        </p:txBody>
      </p:sp>
      <p:sp>
        <p:nvSpPr>
          <p:cNvPr id="3" name="Slide Number Placeholder 2">
            <a:extLst>
              <a:ext uri="{FF2B5EF4-FFF2-40B4-BE49-F238E27FC236}">
                <a16:creationId xmlns:a16="http://schemas.microsoft.com/office/drawing/2014/main" id="{852B97D8-EB14-4A05-F287-A12FA53C5830}"/>
              </a:ext>
            </a:extLst>
          </p:cNvPr>
          <p:cNvSpPr>
            <a:spLocks noGrp="1"/>
          </p:cNvSpPr>
          <p:nvPr>
            <p:ph type="sldNum" sz="quarter" idx="12"/>
          </p:nvPr>
        </p:nvSpPr>
        <p:spPr/>
        <p:txBody>
          <a:bodyPr/>
          <a:lstStyle/>
          <a:p>
            <a:fld id="{7D5BE7BB-FFFC-4434-940F-1F5BAAD09F3B}" type="slidenum">
              <a:rPr lang="en-IN" smtClean="0"/>
              <a:t>33</a:t>
            </a:fld>
            <a:endParaRPr lang="en-IN"/>
          </a:p>
        </p:txBody>
      </p:sp>
      <p:sp>
        <p:nvSpPr>
          <p:cNvPr id="4" name="TextBox 3">
            <a:extLst>
              <a:ext uri="{FF2B5EF4-FFF2-40B4-BE49-F238E27FC236}">
                <a16:creationId xmlns:a16="http://schemas.microsoft.com/office/drawing/2014/main" id="{E09060F4-F4E4-A8D9-8CC5-590D7C8F2C40}"/>
              </a:ext>
            </a:extLst>
          </p:cNvPr>
          <p:cNvSpPr txBox="1"/>
          <p:nvPr/>
        </p:nvSpPr>
        <p:spPr>
          <a:xfrm>
            <a:off x="838199" y="1004046"/>
            <a:ext cx="10715065" cy="5448095"/>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We have taken the costs incurred per km for a truck as Rs 50 and for a drone as Rs 6</a:t>
            </a:r>
          </a:p>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Below is the route taken by the truck through the centroid of the 9 clusters from cluster 6 to cluster 1 at the end.</a:t>
            </a:r>
          </a:p>
          <a:p>
            <a:pPr marL="285750" indent="-285750">
              <a:lnSpc>
                <a:spcPct val="150000"/>
              </a:lnSpc>
              <a:buFont typeface="Wingdings" panose="05000000000000000000" pitchFamily="2" charset="2"/>
              <a:buChar char="§"/>
            </a:pPr>
            <a:endParaRPr lang="en-IN" dirty="0">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
            </a:pPr>
            <a:endParaRPr lang="en-IN" dirty="0">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
            </a:pPr>
            <a:endParaRPr lang="en-IN" dirty="0">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
            </a:pPr>
            <a:endParaRPr lang="en-IN" dirty="0">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
            </a:pPr>
            <a:endParaRPr lang="en-IN" dirty="0">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
            </a:pPr>
            <a:endParaRPr lang="en-IN" dirty="0">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The costs incurred using Truck-only model is found to be Rs 2992.5</a:t>
            </a:r>
          </a:p>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The costs incurred using Hybrid Model-1 is found to be the sum of Rs 1568.5 for the truck and Rs 641.2 which is 2209.7.</a:t>
            </a:r>
          </a:p>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There is a profit of Rs 782.8 by using Hybrid Model-1 over Truck-only Model</a:t>
            </a:r>
            <a:r>
              <a:rPr lang="en-IN" dirty="0"/>
              <a:t>.</a:t>
            </a:r>
          </a:p>
        </p:txBody>
      </p:sp>
      <p:pic>
        <p:nvPicPr>
          <p:cNvPr id="8" name="Picture 7">
            <a:extLst>
              <a:ext uri="{FF2B5EF4-FFF2-40B4-BE49-F238E27FC236}">
                <a16:creationId xmlns:a16="http://schemas.microsoft.com/office/drawing/2014/main" id="{7ED7CF6F-AC34-E739-4E20-7AAFD02FF7B7}"/>
              </a:ext>
            </a:extLst>
          </p:cNvPr>
          <p:cNvPicPr>
            <a:picLocks noChangeAspect="1"/>
          </p:cNvPicPr>
          <p:nvPr/>
        </p:nvPicPr>
        <p:blipFill rotWithShape="1">
          <a:blip r:embed="rId2">
            <a:extLst>
              <a:ext uri="{28A0092B-C50C-407E-A947-70E740481C1C}">
                <a14:useLocalDpi xmlns:a14="http://schemas.microsoft.com/office/drawing/2010/main" val="0"/>
              </a:ext>
            </a:extLst>
          </a:blip>
          <a:srcRect l="20147" t="38983" r="53750" b="36892"/>
          <a:stretch/>
        </p:blipFill>
        <p:spPr>
          <a:xfrm>
            <a:off x="3254188" y="2299634"/>
            <a:ext cx="4903694" cy="2469590"/>
          </a:xfrm>
          <a:prstGeom prst="rect">
            <a:avLst/>
          </a:prstGeom>
        </p:spPr>
      </p:pic>
    </p:spTree>
    <p:extLst>
      <p:ext uri="{BB962C8B-B14F-4D97-AF65-F5344CB8AC3E}">
        <p14:creationId xmlns:p14="http://schemas.microsoft.com/office/powerpoint/2010/main" val="2962257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4D10B4-CFB6-4E05-9BE0-74BAE57145A9}"/>
              </a:ext>
            </a:extLst>
          </p:cNvPr>
          <p:cNvSpPr>
            <a:spLocks noGrp="1"/>
          </p:cNvSpPr>
          <p:nvPr>
            <p:ph type="sldNum" sz="quarter" idx="12"/>
          </p:nvPr>
        </p:nvSpPr>
        <p:spPr/>
        <p:txBody>
          <a:bodyPr/>
          <a:lstStyle/>
          <a:p>
            <a:fld id="{7D5BE7BB-FFFC-4434-940F-1F5BAAD09F3B}" type="slidenum">
              <a:rPr lang="en-IN" smtClean="0"/>
              <a:t>34</a:t>
            </a:fld>
            <a:endParaRPr lang="en-IN"/>
          </a:p>
        </p:txBody>
      </p:sp>
      <p:sp>
        <p:nvSpPr>
          <p:cNvPr id="3" name="Title 1">
            <a:extLst>
              <a:ext uri="{FF2B5EF4-FFF2-40B4-BE49-F238E27FC236}">
                <a16:creationId xmlns:a16="http://schemas.microsoft.com/office/drawing/2014/main" id="{ED52B972-577E-6474-B0D2-589AE9F93B96}"/>
              </a:ext>
            </a:extLst>
          </p:cNvPr>
          <p:cNvSpPr txBox="1">
            <a:spLocks/>
          </p:cNvSpPr>
          <p:nvPr/>
        </p:nvSpPr>
        <p:spPr>
          <a:xfrm>
            <a:off x="838200" y="365125"/>
            <a:ext cx="10515600" cy="80925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latin typeface="Verdana" panose="020B0604030504040204" pitchFamily="34" charset="0"/>
                <a:ea typeface="Verdana" panose="020B0604030504040204" pitchFamily="34" charset="0"/>
              </a:rPr>
              <a:t>CONTINUED..</a:t>
            </a:r>
          </a:p>
        </p:txBody>
      </p:sp>
      <p:sp>
        <p:nvSpPr>
          <p:cNvPr id="4" name="TextBox 3">
            <a:extLst>
              <a:ext uri="{FF2B5EF4-FFF2-40B4-BE49-F238E27FC236}">
                <a16:creationId xmlns:a16="http://schemas.microsoft.com/office/drawing/2014/main" id="{BD538696-6875-DF14-BCC7-7321CCAF8F62}"/>
              </a:ext>
            </a:extLst>
          </p:cNvPr>
          <p:cNvSpPr txBox="1"/>
          <p:nvPr/>
        </p:nvSpPr>
        <p:spPr>
          <a:xfrm>
            <a:off x="923365" y="1122606"/>
            <a:ext cx="10345270"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To see the effect of change in number of drones in the cost of delivery in our model to a normal truck delivery we did few simulation using 25 delivery points. </a:t>
            </a:r>
          </a:p>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We varied the number of drones from 4-8 while keeping other things same.</a:t>
            </a:r>
          </a:p>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The result we got is shown in the table below: -</a:t>
            </a:r>
          </a:p>
          <a:p>
            <a:endParaRPr lang="en-IN" dirty="0"/>
          </a:p>
        </p:txBody>
      </p:sp>
      <p:graphicFrame>
        <p:nvGraphicFramePr>
          <p:cNvPr id="5" name="Table 4">
            <a:extLst>
              <a:ext uri="{FF2B5EF4-FFF2-40B4-BE49-F238E27FC236}">
                <a16:creationId xmlns:a16="http://schemas.microsoft.com/office/drawing/2014/main" id="{EC8960A9-3D30-03E7-52D8-A4ADBBDC3BE4}"/>
              </a:ext>
            </a:extLst>
          </p:cNvPr>
          <p:cNvGraphicFramePr>
            <a:graphicFrameLocks noGrp="1"/>
          </p:cNvGraphicFramePr>
          <p:nvPr>
            <p:extLst>
              <p:ext uri="{D42A27DB-BD31-4B8C-83A1-F6EECF244321}">
                <p14:modId xmlns:p14="http://schemas.microsoft.com/office/powerpoint/2010/main" val="3769679693"/>
              </p:ext>
            </p:extLst>
          </p:nvPr>
        </p:nvGraphicFramePr>
        <p:xfrm>
          <a:off x="1680883" y="2924510"/>
          <a:ext cx="8830234" cy="3568365"/>
        </p:xfrm>
        <a:graphic>
          <a:graphicData uri="http://schemas.openxmlformats.org/drawingml/2006/table">
            <a:tbl>
              <a:tblPr>
                <a:tableStyleId>{638B1855-1B75-4FBE-930C-398BA8C253C6}</a:tableStyleId>
              </a:tblPr>
              <a:tblGrid>
                <a:gridCol w="1507149">
                  <a:extLst>
                    <a:ext uri="{9D8B030D-6E8A-4147-A177-3AD203B41FA5}">
                      <a16:colId xmlns:a16="http://schemas.microsoft.com/office/drawing/2014/main" val="249495517"/>
                    </a:ext>
                  </a:extLst>
                </a:gridCol>
                <a:gridCol w="1521934">
                  <a:extLst>
                    <a:ext uri="{9D8B030D-6E8A-4147-A177-3AD203B41FA5}">
                      <a16:colId xmlns:a16="http://schemas.microsoft.com/office/drawing/2014/main" val="70979463"/>
                    </a:ext>
                  </a:extLst>
                </a:gridCol>
                <a:gridCol w="1964315">
                  <a:extLst>
                    <a:ext uri="{9D8B030D-6E8A-4147-A177-3AD203B41FA5}">
                      <a16:colId xmlns:a16="http://schemas.microsoft.com/office/drawing/2014/main" val="2169338993"/>
                    </a:ext>
                  </a:extLst>
                </a:gridCol>
                <a:gridCol w="1386562">
                  <a:extLst>
                    <a:ext uri="{9D8B030D-6E8A-4147-A177-3AD203B41FA5}">
                      <a16:colId xmlns:a16="http://schemas.microsoft.com/office/drawing/2014/main" val="3139166939"/>
                    </a:ext>
                  </a:extLst>
                </a:gridCol>
                <a:gridCol w="1239006">
                  <a:extLst>
                    <a:ext uri="{9D8B030D-6E8A-4147-A177-3AD203B41FA5}">
                      <a16:colId xmlns:a16="http://schemas.microsoft.com/office/drawing/2014/main" val="1881201666"/>
                    </a:ext>
                  </a:extLst>
                </a:gridCol>
                <a:gridCol w="1211268">
                  <a:extLst>
                    <a:ext uri="{9D8B030D-6E8A-4147-A177-3AD203B41FA5}">
                      <a16:colId xmlns:a16="http://schemas.microsoft.com/office/drawing/2014/main" val="2286245530"/>
                    </a:ext>
                  </a:extLst>
                </a:gridCol>
              </a:tblGrid>
              <a:tr h="764285">
                <a:tc>
                  <a:txBody>
                    <a:bodyPr/>
                    <a:lstStyle/>
                    <a:p>
                      <a:pPr algn="l" fontAlgn="b"/>
                      <a:r>
                        <a:rPr lang="en-IN" sz="1600" u="none" strike="noStrike" dirty="0">
                          <a:effectLst/>
                          <a:latin typeface="Verdana" panose="020B0604030504040204" pitchFamily="34" charset="0"/>
                          <a:ea typeface="Verdana" panose="020B0604030504040204" pitchFamily="34" charset="0"/>
                        </a:rPr>
                        <a:t>Numbers of delivery point</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l" fontAlgn="b"/>
                      <a:r>
                        <a:rPr lang="en-IN" sz="1600" u="none" strike="noStrike" dirty="0">
                          <a:effectLst/>
                          <a:latin typeface="Verdana" panose="020B0604030504040204" pitchFamily="34" charset="0"/>
                          <a:ea typeface="Verdana" panose="020B0604030504040204" pitchFamily="34" charset="0"/>
                        </a:rPr>
                        <a:t>Numbers of drones</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l" fontAlgn="b"/>
                      <a:r>
                        <a:rPr lang="en-US" sz="1600" u="none" strike="noStrike" dirty="0">
                          <a:effectLst/>
                          <a:latin typeface="Verdana" panose="020B0604030504040204" pitchFamily="34" charset="0"/>
                          <a:ea typeface="Verdana" panose="020B0604030504040204" pitchFamily="34" charset="0"/>
                        </a:rPr>
                        <a:t>Cost of using only truck</a:t>
                      </a:r>
                      <a:endParaRPr lang="en-US"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l" fontAlgn="b"/>
                      <a:r>
                        <a:rPr lang="en-IN" sz="1600" u="none" strike="noStrike" dirty="0">
                          <a:effectLst/>
                          <a:latin typeface="Verdana" panose="020B0604030504040204" pitchFamily="34" charset="0"/>
                          <a:ea typeface="Verdana" panose="020B0604030504040204" pitchFamily="34" charset="0"/>
                        </a:rPr>
                        <a:t>Cost of hybrid model</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l" fontAlgn="b"/>
                      <a:r>
                        <a:rPr lang="en-IN" sz="1600" u="none" strike="noStrike" dirty="0">
                          <a:effectLst/>
                          <a:latin typeface="Verdana" panose="020B0604030504040204" pitchFamily="34" charset="0"/>
                          <a:ea typeface="Verdana" panose="020B0604030504040204" pitchFamily="34" charset="0"/>
                        </a:rPr>
                        <a:t>Change in cost</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l" fontAlgn="b"/>
                      <a:r>
                        <a:rPr lang="en-IN" sz="1600" u="none" strike="noStrike" dirty="0">
                          <a:effectLst/>
                          <a:latin typeface="Verdana" panose="020B0604030504040204" pitchFamily="34" charset="0"/>
                          <a:ea typeface="Verdana" panose="020B0604030504040204" pitchFamily="34" charset="0"/>
                        </a:rPr>
                        <a:t>% change in cost</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extLst>
                  <a:ext uri="{0D108BD9-81ED-4DB2-BD59-A6C34878D82A}">
                    <a16:rowId xmlns:a16="http://schemas.microsoft.com/office/drawing/2014/main" val="3122394959"/>
                  </a:ext>
                </a:extLst>
              </a:tr>
              <a:tr h="560816">
                <a:tc>
                  <a:txBody>
                    <a:bodyPr/>
                    <a:lstStyle/>
                    <a:p>
                      <a:pPr algn="ctr" fontAlgn="b"/>
                      <a:r>
                        <a:rPr lang="en-IN" sz="1600" u="none" strike="noStrike" dirty="0">
                          <a:effectLst/>
                          <a:latin typeface="Verdana" panose="020B0604030504040204" pitchFamily="34" charset="0"/>
                          <a:ea typeface="Verdana" panose="020B0604030504040204" pitchFamily="34" charset="0"/>
                        </a:rPr>
                        <a:t>25</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dirty="0">
                          <a:effectLst/>
                          <a:latin typeface="Verdana" panose="020B0604030504040204" pitchFamily="34" charset="0"/>
                          <a:ea typeface="Verdana" panose="020B0604030504040204" pitchFamily="34" charset="0"/>
                        </a:rPr>
                        <a:t>4</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dirty="0">
                          <a:effectLst/>
                          <a:latin typeface="Verdana" panose="020B0604030504040204" pitchFamily="34" charset="0"/>
                          <a:ea typeface="Verdana" panose="020B0604030504040204" pitchFamily="34" charset="0"/>
                        </a:rPr>
                        <a:t>2046</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a:effectLst/>
                          <a:latin typeface="Verdana" panose="020B0604030504040204" pitchFamily="34" charset="0"/>
                          <a:ea typeface="Verdana" panose="020B0604030504040204" pitchFamily="34" charset="0"/>
                        </a:rPr>
                        <a:t>1712</a:t>
                      </a:r>
                      <a:endParaRPr lang="en-IN" sz="16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dirty="0">
                          <a:effectLst/>
                          <a:latin typeface="Verdana" panose="020B0604030504040204" pitchFamily="34" charset="0"/>
                          <a:ea typeface="Verdana" panose="020B0604030504040204" pitchFamily="34" charset="0"/>
                        </a:rPr>
                        <a:t>334</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dirty="0">
                          <a:effectLst/>
                          <a:latin typeface="Verdana" panose="020B0604030504040204" pitchFamily="34" charset="0"/>
                          <a:ea typeface="Verdana" panose="020B0604030504040204" pitchFamily="34" charset="0"/>
                        </a:rPr>
                        <a:t>16.32%</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extLst>
                  <a:ext uri="{0D108BD9-81ED-4DB2-BD59-A6C34878D82A}">
                    <a16:rowId xmlns:a16="http://schemas.microsoft.com/office/drawing/2014/main" val="2525724456"/>
                  </a:ext>
                </a:extLst>
              </a:tr>
              <a:tr h="560816">
                <a:tc>
                  <a:txBody>
                    <a:bodyPr/>
                    <a:lstStyle/>
                    <a:p>
                      <a:pPr algn="ctr" fontAlgn="b"/>
                      <a:r>
                        <a:rPr lang="en-IN" sz="1600" u="none" strike="noStrike">
                          <a:effectLst/>
                          <a:latin typeface="Verdana" panose="020B0604030504040204" pitchFamily="34" charset="0"/>
                          <a:ea typeface="Verdana" panose="020B0604030504040204" pitchFamily="34" charset="0"/>
                        </a:rPr>
                        <a:t>25</a:t>
                      </a:r>
                      <a:endParaRPr lang="en-IN" sz="16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dirty="0">
                          <a:effectLst/>
                          <a:latin typeface="Verdana" panose="020B0604030504040204" pitchFamily="34" charset="0"/>
                          <a:ea typeface="Verdana" panose="020B0604030504040204" pitchFamily="34" charset="0"/>
                        </a:rPr>
                        <a:t>5</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dirty="0">
                          <a:effectLst/>
                          <a:latin typeface="Verdana" panose="020B0604030504040204" pitchFamily="34" charset="0"/>
                          <a:ea typeface="Verdana" panose="020B0604030504040204" pitchFamily="34" charset="0"/>
                        </a:rPr>
                        <a:t>2046</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dirty="0">
                          <a:effectLst/>
                          <a:latin typeface="Verdana" panose="020B0604030504040204" pitchFamily="34" charset="0"/>
                          <a:ea typeface="Verdana" panose="020B0604030504040204" pitchFamily="34" charset="0"/>
                        </a:rPr>
                        <a:t>1711</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dirty="0">
                          <a:effectLst/>
                          <a:latin typeface="Verdana" panose="020B0604030504040204" pitchFamily="34" charset="0"/>
                          <a:ea typeface="Verdana" panose="020B0604030504040204" pitchFamily="34" charset="0"/>
                        </a:rPr>
                        <a:t>335</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dirty="0">
                          <a:effectLst/>
                          <a:latin typeface="Verdana" panose="020B0604030504040204" pitchFamily="34" charset="0"/>
                          <a:ea typeface="Verdana" panose="020B0604030504040204" pitchFamily="34" charset="0"/>
                        </a:rPr>
                        <a:t>16.37%</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extLst>
                  <a:ext uri="{0D108BD9-81ED-4DB2-BD59-A6C34878D82A}">
                    <a16:rowId xmlns:a16="http://schemas.microsoft.com/office/drawing/2014/main" val="3583094184"/>
                  </a:ext>
                </a:extLst>
              </a:tr>
              <a:tr h="560816">
                <a:tc>
                  <a:txBody>
                    <a:bodyPr/>
                    <a:lstStyle/>
                    <a:p>
                      <a:pPr algn="ctr" fontAlgn="b"/>
                      <a:r>
                        <a:rPr lang="en-IN" sz="1600" u="none" strike="noStrike">
                          <a:effectLst/>
                          <a:latin typeface="Verdana" panose="020B0604030504040204" pitchFamily="34" charset="0"/>
                          <a:ea typeface="Verdana" panose="020B0604030504040204" pitchFamily="34" charset="0"/>
                        </a:rPr>
                        <a:t>25</a:t>
                      </a:r>
                      <a:endParaRPr lang="en-IN" sz="16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a:effectLst/>
                          <a:latin typeface="Verdana" panose="020B0604030504040204" pitchFamily="34" charset="0"/>
                          <a:ea typeface="Verdana" panose="020B0604030504040204" pitchFamily="34" charset="0"/>
                        </a:rPr>
                        <a:t>6</a:t>
                      </a:r>
                      <a:endParaRPr lang="en-IN" sz="16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dirty="0">
                          <a:effectLst/>
                          <a:latin typeface="Verdana" panose="020B0604030504040204" pitchFamily="34" charset="0"/>
                          <a:ea typeface="Verdana" panose="020B0604030504040204" pitchFamily="34" charset="0"/>
                        </a:rPr>
                        <a:t>2046</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dirty="0">
                          <a:effectLst/>
                          <a:latin typeface="Verdana" panose="020B0604030504040204" pitchFamily="34" charset="0"/>
                          <a:ea typeface="Verdana" panose="020B0604030504040204" pitchFamily="34" charset="0"/>
                        </a:rPr>
                        <a:t>1689</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dirty="0">
                          <a:effectLst/>
                          <a:latin typeface="Verdana" panose="020B0604030504040204" pitchFamily="34" charset="0"/>
                          <a:ea typeface="Verdana" panose="020B0604030504040204" pitchFamily="34" charset="0"/>
                        </a:rPr>
                        <a:t>357</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dirty="0">
                          <a:effectLst/>
                          <a:latin typeface="Verdana" panose="020B0604030504040204" pitchFamily="34" charset="0"/>
                          <a:ea typeface="Verdana" panose="020B0604030504040204" pitchFamily="34" charset="0"/>
                        </a:rPr>
                        <a:t>17.45%</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extLst>
                  <a:ext uri="{0D108BD9-81ED-4DB2-BD59-A6C34878D82A}">
                    <a16:rowId xmlns:a16="http://schemas.microsoft.com/office/drawing/2014/main" val="3461479843"/>
                  </a:ext>
                </a:extLst>
              </a:tr>
              <a:tr h="560816">
                <a:tc>
                  <a:txBody>
                    <a:bodyPr/>
                    <a:lstStyle/>
                    <a:p>
                      <a:pPr algn="ctr" fontAlgn="b"/>
                      <a:r>
                        <a:rPr lang="en-IN" sz="1600" u="none" strike="noStrike">
                          <a:effectLst/>
                          <a:latin typeface="Verdana" panose="020B0604030504040204" pitchFamily="34" charset="0"/>
                          <a:ea typeface="Verdana" panose="020B0604030504040204" pitchFamily="34" charset="0"/>
                        </a:rPr>
                        <a:t>25</a:t>
                      </a:r>
                      <a:endParaRPr lang="en-IN" sz="16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a:effectLst/>
                          <a:latin typeface="Verdana" panose="020B0604030504040204" pitchFamily="34" charset="0"/>
                          <a:ea typeface="Verdana" panose="020B0604030504040204" pitchFamily="34" charset="0"/>
                        </a:rPr>
                        <a:t>7</a:t>
                      </a:r>
                      <a:endParaRPr lang="en-IN" sz="16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a:effectLst/>
                          <a:latin typeface="Verdana" panose="020B0604030504040204" pitchFamily="34" charset="0"/>
                          <a:ea typeface="Verdana" panose="020B0604030504040204" pitchFamily="34" charset="0"/>
                        </a:rPr>
                        <a:t>2046</a:t>
                      </a:r>
                      <a:endParaRPr lang="en-IN" sz="16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a:effectLst/>
                          <a:latin typeface="Verdana" panose="020B0604030504040204" pitchFamily="34" charset="0"/>
                          <a:ea typeface="Verdana" panose="020B0604030504040204" pitchFamily="34" charset="0"/>
                        </a:rPr>
                        <a:t>1637</a:t>
                      </a:r>
                      <a:endParaRPr lang="en-IN" sz="16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dirty="0">
                          <a:effectLst/>
                          <a:latin typeface="Verdana" panose="020B0604030504040204" pitchFamily="34" charset="0"/>
                          <a:ea typeface="Verdana" panose="020B0604030504040204" pitchFamily="34" charset="0"/>
                        </a:rPr>
                        <a:t>409</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dirty="0">
                          <a:effectLst/>
                          <a:latin typeface="Verdana" panose="020B0604030504040204" pitchFamily="34" charset="0"/>
                          <a:ea typeface="Verdana" panose="020B0604030504040204" pitchFamily="34" charset="0"/>
                        </a:rPr>
                        <a:t>19.99%</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extLst>
                  <a:ext uri="{0D108BD9-81ED-4DB2-BD59-A6C34878D82A}">
                    <a16:rowId xmlns:a16="http://schemas.microsoft.com/office/drawing/2014/main" val="1801783612"/>
                  </a:ext>
                </a:extLst>
              </a:tr>
              <a:tr h="560816">
                <a:tc>
                  <a:txBody>
                    <a:bodyPr/>
                    <a:lstStyle/>
                    <a:p>
                      <a:pPr algn="ctr" fontAlgn="b"/>
                      <a:r>
                        <a:rPr lang="en-IN" sz="1600" u="none" strike="noStrike">
                          <a:effectLst/>
                          <a:latin typeface="Verdana" panose="020B0604030504040204" pitchFamily="34" charset="0"/>
                          <a:ea typeface="Verdana" panose="020B0604030504040204" pitchFamily="34" charset="0"/>
                        </a:rPr>
                        <a:t>25</a:t>
                      </a:r>
                      <a:endParaRPr lang="en-IN" sz="16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a:effectLst/>
                          <a:latin typeface="Verdana" panose="020B0604030504040204" pitchFamily="34" charset="0"/>
                          <a:ea typeface="Verdana" panose="020B0604030504040204" pitchFamily="34" charset="0"/>
                        </a:rPr>
                        <a:t>8</a:t>
                      </a:r>
                      <a:endParaRPr lang="en-IN" sz="16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dirty="0">
                          <a:effectLst/>
                          <a:latin typeface="Verdana" panose="020B0604030504040204" pitchFamily="34" charset="0"/>
                          <a:ea typeface="Verdana" panose="020B0604030504040204" pitchFamily="34" charset="0"/>
                        </a:rPr>
                        <a:t>2046</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a:effectLst/>
                          <a:latin typeface="Verdana" panose="020B0604030504040204" pitchFamily="34" charset="0"/>
                          <a:ea typeface="Verdana" panose="020B0604030504040204" pitchFamily="34" charset="0"/>
                        </a:rPr>
                        <a:t>1665</a:t>
                      </a:r>
                      <a:endParaRPr lang="en-IN" sz="16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a:effectLst/>
                          <a:latin typeface="Verdana" panose="020B0604030504040204" pitchFamily="34" charset="0"/>
                          <a:ea typeface="Verdana" panose="020B0604030504040204" pitchFamily="34" charset="0"/>
                        </a:rPr>
                        <a:t>381</a:t>
                      </a:r>
                      <a:endParaRPr lang="en-IN" sz="16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600" u="none" strike="noStrike" dirty="0">
                          <a:effectLst/>
                          <a:latin typeface="Verdana" panose="020B0604030504040204" pitchFamily="34" charset="0"/>
                          <a:ea typeface="Verdana" panose="020B0604030504040204" pitchFamily="34" charset="0"/>
                        </a:rPr>
                        <a:t>18.62%</a:t>
                      </a:r>
                      <a:endParaRPr lang="en-IN" sz="16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extLst>
                  <a:ext uri="{0D108BD9-81ED-4DB2-BD59-A6C34878D82A}">
                    <a16:rowId xmlns:a16="http://schemas.microsoft.com/office/drawing/2014/main" val="335886381"/>
                  </a:ext>
                </a:extLst>
              </a:tr>
            </a:tbl>
          </a:graphicData>
        </a:graphic>
      </p:graphicFrame>
    </p:spTree>
    <p:extLst>
      <p:ext uri="{BB962C8B-B14F-4D97-AF65-F5344CB8AC3E}">
        <p14:creationId xmlns:p14="http://schemas.microsoft.com/office/powerpoint/2010/main" val="167455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CC58E-800A-C198-841B-7AD1DF133CCA}"/>
              </a:ext>
            </a:extLst>
          </p:cNvPr>
          <p:cNvSpPr>
            <a:spLocks noGrp="1"/>
          </p:cNvSpPr>
          <p:nvPr>
            <p:ph type="title"/>
          </p:nvPr>
        </p:nvSpPr>
        <p:spPr>
          <a:xfrm>
            <a:off x="838200" y="230655"/>
            <a:ext cx="10515600" cy="1131981"/>
          </a:xfrm>
        </p:spPr>
        <p:txBody>
          <a:bodyPr>
            <a:normAutofit/>
          </a:bodyPr>
          <a:lstStyle/>
          <a:p>
            <a:pPr algn="ctr"/>
            <a:r>
              <a:rPr lang="en-IN" sz="3600" b="1" dirty="0">
                <a:latin typeface="Verdana" panose="020B0604030504040204" pitchFamily="34" charset="0"/>
                <a:ea typeface="Verdana" panose="020B0604030504040204" pitchFamily="34" charset="0"/>
              </a:rPr>
              <a:t>DATA COLLECTION</a:t>
            </a:r>
          </a:p>
        </p:txBody>
      </p:sp>
      <p:sp>
        <p:nvSpPr>
          <p:cNvPr id="3" name="Slide Number Placeholder 2">
            <a:extLst>
              <a:ext uri="{FF2B5EF4-FFF2-40B4-BE49-F238E27FC236}">
                <a16:creationId xmlns:a16="http://schemas.microsoft.com/office/drawing/2014/main" id="{5B35976B-103A-5CD4-8417-FA1B483D821B}"/>
              </a:ext>
            </a:extLst>
          </p:cNvPr>
          <p:cNvSpPr>
            <a:spLocks noGrp="1"/>
          </p:cNvSpPr>
          <p:nvPr>
            <p:ph type="sldNum" sz="quarter" idx="12"/>
          </p:nvPr>
        </p:nvSpPr>
        <p:spPr/>
        <p:txBody>
          <a:bodyPr/>
          <a:lstStyle/>
          <a:p>
            <a:fld id="{7D5BE7BB-FFFC-4434-940F-1F5BAAD09F3B}" type="slidenum">
              <a:rPr lang="en-IN" smtClean="0"/>
              <a:t>35</a:t>
            </a:fld>
            <a:endParaRPr lang="en-IN"/>
          </a:p>
        </p:txBody>
      </p:sp>
      <p:sp>
        <p:nvSpPr>
          <p:cNvPr id="4" name="TextBox 3">
            <a:extLst>
              <a:ext uri="{FF2B5EF4-FFF2-40B4-BE49-F238E27FC236}">
                <a16:creationId xmlns:a16="http://schemas.microsoft.com/office/drawing/2014/main" id="{8745BA57-11CD-0CCB-2093-AABC92AD0CB4}"/>
              </a:ext>
            </a:extLst>
          </p:cNvPr>
          <p:cNvSpPr txBox="1"/>
          <p:nvPr/>
        </p:nvSpPr>
        <p:spPr>
          <a:xfrm>
            <a:off x="1013012" y="1362636"/>
            <a:ext cx="10340788" cy="4893647"/>
          </a:xfrm>
          <a:prstGeom prst="rect">
            <a:avLst/>
          </a:prstGeom>
          <a:noFill/>
        </p:spPr>
        <p:txBody>
          <a:bodyPr wrap="square" rtlCol="0">
            <a:spAutoFit/>
          </a:bodyPr>
          <a:lstStyle/>
          <a:p>
            <a:pPr marL="285750" indent="-285750">
              <a:spcBef>
                <a:spcPts val="600"/>
              </a:spcBef>
              <a:spcAft>
                <a:spcPts val="600"/>
              </a:spcAft>
              <a:buFont typeface="Wingdings" panose="05000000000000000000" pitchFamily="2" charset="2"/>
              <a:buChar char="§"/>
            </a:pPr>
            <a:r>
              <a:rPr lang="en-US" dirty="0">
                <a:latin typeface="Verdana" panose="020B0604030504040204" pitchFamily="34" charset="0"/>
                <a:ea typeface="Verdana" panose="020B0604030504040204" pitchFamily="34" charset="0"/>
              </a:rPr>
              <a:t>We will employ NIT Calicut as the central model for our drone routing investigation.</a:t>
            </a:r>
          </a:p>
          <a:p>
            <a:pPr marL="285750" indent="-285750">
              <a:spcBef>
                <a:spcPts val="600"/>
              </a:spcBef>
              <a:spcAft>
                <a:spcPts val="600"/>
              </a:spcAft>
              <a:buFont typeface="Wingdings" panose="05000000000000000000" pitchFamily="2" charset="2"/>
              <a:buChar char="§"/>
            </a:pPr>
            <a:r>
              <a:rPr lang="en-US" dirty="0">
                <a:latin typeface="Verdana" panose="020B0604030504040204" pitchFamily="34" charset="0"/>
                <a:ea typeface="Verdana" panose="020B0604030504040204" pitchFamily="34" charset="0"/>
              </a:rPr>
              <a:t>Concentrating our analysis on 30 strategically chosen delivery points situated within the expansive main campus.</a:t>
            </a:r>
          </a:p>
          <a:p>
            <a:pPr marL="285750" indent="-285750">
              <a:spcBef>
                <a:spcPts val="600"/>
              </a:spcBef>
              <a:spcAft>
                <a:spcPts val="600"/>
              </a:spcAft>
              <a:buFont typeface="Wingdings" panose="05000000000000000000" pitchFamily="2" charset="2"/>
              <a:buChar char="§"/>
            </a:pPr>
            <a:r>
              <a:rPr lang="en-US" dirty="0">
                <a:latin typeface="Verdana" panose="020B0604030504040204" pitchFamily="34" charset="0"/>
                <a:ea typeface="Verdana" panose="020B0604030504040204" pitchFamily="34" charset="0"/>
              </a:rPr>
              <a:t>Designating the Campus main gate as the pivotal dispatch point, marking the starting hub for drone operations.</a:t>
            </a:r>
          </a:p>
          <a:p>
            <a:pPr marL="285750" indent="-285750">
              <a:spcBef>
                <a:spcPts val="600"/>
              </a:spcBef>
              <a:spcAft>
                <a:spcPts val="600"/>
              </a:spcAft>
              <a:buFont typeface="Wingdings" panose="05000000000000000000" pitchFamily="2" charset="2"/>
              <a:buChar char="§"/>
            </a:pPr>
            <a:r>
              <a:rPr lang="en-US" dirty="0">
                <a:latin typeface="Verdana" panose="020B0604030504040204" pitchFamily="34" charset="0"/>
                <a:ea typeface="Verdana" panose="020B0604030504040204" pitchFamily="34" charset="0"/>
              </a:rPr>
              <a:t>Initiating our comprehensive analysis and routing exploration from this central and strategically chosen dispatch location.</a:t>
            </a:r>
          </a:p>
          <a:p>
            <a:pPr marL="285750" indent="-285750">
              <a:spcBef>
                <a:spcPts val="600"/>
              </a:spcBef>
              <a:spcAft>
                <a:spcPts val="600"/>
              </a:spcAft>
              <a:buFont typeface="Wingdings" panose="05000000000000000000" pitchFamily="2" charset="2"/>
              <a:buChar char="§"/>
            </a:pPr>
            <a:r>
              <a:rPr lang="en-US" dirty="0">
                <a:latin typeface="Verdana" panose="020B0604030504040204" pitchFamily="34" charset="0"/>
                <a:ea typeface="Verdana" panose="020B0604030504040204" pitchFamily="34" charset="0"/>
              </a:rPr>
              <a:t>The 30 points we have chosen strategically are the entrances of Administration Block, New Lecture hall complex, Main Building, A-Hostel, D- Hostel, Centre for Career development, Department building, School of Material Science and engineering, Department of Architecture and Electrical engineering PG block ,etc.</a:t>
            </a:r>
          </a:p>
          <a:p>
            <a:pPr marL="285750" indent="-285750">
              <a:spcBef>
                <a:spcPts val="600"/>
              </a:spcBef>
              <a:spcAft>
                <a:spcPts val="600"/>
              </a:spcAft>
              <a:buFont typeface="Wingdings" panose="05000000000000000000" pitchFamily="2" charset="2"/>
              <a:buChar char="§"/>
            </a:pPr>
            <a:r>
              <a:rPr lang="en-US" dirty="0">
                <a:latin typeface="Verdana" panose="020B0604030504040204" pitchFamily="34" charset="0"/>
                <a:ea typeface="Verdana" panose="020B0604030504040204" pitchFamily="34" charset="0"/>
              </a:rPr>
              <a:t>We have obtained the distance matrix for the above points considering the main gate as the hub.</a:t>
            </a:r>
          </a:p>
          <a:p>
            <a:pPr>
              <a:spcBef>
                <a:spcPts val="600"/>
              </a:spcBef>
              <a:spcAft>
                <a:spcPts val="600"/>
              </a:spcAft>
            </a:pPr>
            <a:endParaRPr lang="en-IN" dirty="0"/>
          </a:p>
        </p:txBody>
      </p:sp>
    </p:spTree>
    <p:extLst>
      <p:ext uri="{BB962C8B-B14F-4D97-AF65-F5344CB8AC3E}">
        <p14:creationId xmlns:p14="http://schemas.microsoft.com/office/powerpoint/2010/main" val="2008276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3FBFC3-5676-0B5A-46E8-250BB604269E}"/>
              </a:ext>
            </a:extLst>
          </p:cNvPr>
          <p:cNvSpPr>
            <a:spLocks noGrp="1"/>
          </p:cNvSpPr>
          <p:nvPr>
            <p:ph type="sldNum" sz="quarter" idx="12"/>
          </p:nvPr>
        </p:nvSpPr>
        <p:spPr/>
        <p:txBody>
          <a:bodyPr/>
          <a:lstStyle/>
          <a:p>
            <a:fld id="{7D5BE7BB-FFFC-4434-940F-1F5BAAD09F3B}" type="slidenum">
              <a:rPr lang="en-IN" smtClean="0"/>
              <a:t>36</a:t>
            </a:fld>
            <a:endParaRPr lang="en-IN"/>
          </a:p>
        </p:txBody>
      </p:sp>
      <p:pic>
        <p:nvPicPr>
          <p:cNvPr id="4" name="Picture 3">
            <a:extLst>
              <a:ext uri="{FF2B5EF4-FFF2-40B4-BE49-F238E27FC236}">
                <a16:creationId xmlns:a16="http://schemas.microsoft.com/office/drawing/2014/main" id="{5145DC26-26B5-2B84-625F-6831663D7381}"/>
              </a:ext>
            </a:extLst>
          </p:cNvPr>
          <p:cNvPicPr>
            <a:picLocks noChangeAspect="1"/>
          </p:cNvPicPr>
          <p:nvPr/>
        </p:nvPicPr>
        <p:blipFill>
          <a:blip r:embed="rId2"/>
          <a:stretch>
            <a:fillRect/>
          </a:stretch>
        </p:blipFill>
        <p:spPr>
          <a:xfrm>
            <a:off x="-9476" y="0"/>
            <a:ext cx="12201476" cy="6858000"/>
          </a:xfrm>
          <a:prstGeom prst="rect">
            <a:avLst/>
          </a:prstGeom>
        </p:spPr>
      </p:pic>
    </p:spTree>
    <p:extLst>
      <p:ext uri="{BB962C8B-B14F-4D97-AF65-F5344CB8AC3E}">
        <p14:creationId xmlns:p14="http://schemas.microsoft.com/office/powerpoint/2010/main" val="680770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D0EA5-5D37-D838-547B-9455487A56CA}"/>
              </a:ext>
            </a:extLst>
          </p:cNvPr>
          <p:cNvSpPr>
            <a:spLocks noGrp="1"/>
          </p:cNvSpPr>
          <p:nvPr>
            <p:ph type="title"/>
          </p:nvPr>
        </p:nvSpPr>
        <p:spPr>
          <a:xfrm>
            <a:off x="838200" y="60325"/>
            <a:ext cx="10515600" cy="1176804"/>
          </a:xfrm>
        </p:spPr>
        <p:txBody>
          <a:bodyPr>
            <a:normAutofit/>
          </a:bodyPr>
          <a:lstStyle/>
          <a:p>
            <a:pPr algn="ctr"/>
            <a:r>
              <a:rPr lang="en-IN" sz="3600" b="1" dirty="0">
                <a:latin typeface="Verdana" panose="020B0604030504040204" pitchFamily="34" charset="0"/>
                <a:ea typeface="Verdana" panose="020B0604030504040204" pitchFamily="34" charset="0"/>
              </a:rPr>
              <a:t>DISTANCE MATRIX</a:t>
            </a:r>
          </a:p>
        </p:txBody>
      </p:sp>
      <p:sp>
        <p:nvSpPr>
          <p:cNvPr id="3" name="Slide Number Placeholder 2">
            <a:extLst>
              <a:ext uri="{FF2B5EF4-FFF2-40B4-BE49-F238E27FC236}">
                <a16:creationId xmlns:a16="http://schemas.microsoft.com/office/drawing/2014/main" id="{60A47B08-D905-B8C9-286C-213B2BA42B39}"/>
              </a:ext>
            </a:extLst>
          </p:cNvPr>
          <p:cNvSpPr>
            <a:spLocks noGrp="1"/>
          </p:cNvSpPr>
          <p:nvPr>
            <p:ph type="sldNum" sz="quarter" idx="12"/>
          </p:nvPr>
        </p:nvSpPr>
        <p:spPr/>
        <p:txBody>
          <a:bodyPr/>
          <a:lstStyle/>
          <a:p>
            <a:fld id="{7D5BE7BB-FFFC-4434-940F-1F5BAAD09F3B}" type="slidenum">
              <a:rPr lang="en-IN" smtClean="0"/>
              <a:t>37</a:t>
            </a:fld>
            <a:endParaRPr lang="en-IN"/>
          </a:p>
        </p:txBody>
      </p:sp>
      <p:pic>
        <p:nvPicPr>
          <p:cNvPr id="6" name="Picture 5">
            <a:extLst>
              <a:ext uri="{FF2B5EF4-FFF2-40B4-BE49-F238E27FC236}">
                <a16:creationId xmlns:a16="http://schemas.microsoft.com/office/drawing/2014/main" id="{7AB29E7C-35E1-0572-825D-6C837700587C}"/>
              </a:ext>
            </a:extLst>
          </p:cNvPr>
          <p:cNvPicPr>
            <a:picLocks noChangeAspect="1"/>
          </p:cNvPicPr>
          <p:nvPr/>
        </p:nvPicPr>
        <p:blipFill>
          <a:blip r:embed="rId2"/>
          <a:stretch>
            <a:fillRect/>
          </a:stretch>
        </p:blipFill>
        <p:spPr>
          <a:xfrm>
            <a:off x="60436" y="1237129"/>
            <a:ext cx="12131563" cy="5119221"/>
          </a:xfrm>
          <a:prstGeom prst="rect">
            <a:avLst/>
          </a:prstGeom>
        </p:spPr>
      </p:pic>
    </p:spTree>
    <p:extLst>
      <p:ext uri="{BB962C8B-B14F-4D97-AF65-F5344CB8AC3E}">
        <p14:creationId xmlns:p14="http://schemas.microsoft.com/office/powerpoint/2010/main" val="1529861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987F2-DAA2-AF04-3C10-9567D7A090CD}"/>
              </a:ext>
            </a:extLst>
          </p:cNvPr>
          <p:cNvSpPr>
            <a:spLocks noGrp="1"/>
          </p:cNvSpPr>
          <p:nvPr>
            <p:ph type="title"/>
          </p:nvPr>
        </p:nvSpPr>
        <p:spPr>
          <a:xfrm>
            <a:off x="838200" y="365125"/>
            <a:ext cx="10515600" cy="907863"/>
          </a:xfrm>
        </p:spPr>
        <p:txBody>
          <a:bodyPr>
            <a:normAutofit fontScale="90000"/>
          </a:bodyPr>
          <a:lstStyle/>
          <a:p>
            <a:pPr algn="ctr"/>
            <a:r>
              <a:rPr lang="en-IN" sz="3600" b="1" dirty="0">
                <a:latin typeface="Verdana" panose="020B0604030504040204" pitchFamily="34" charset="0"/>
                <a:ea typeface="Verdana" panose="020B0604030504040204" pitchFamily="34" charset="0"/>
              </a:rPr>
              <a:t>NITC SIMULATION USING HYBRID MODEL 1</a:t>
            </a:r>
          </a:p>
        </p:txBody>
      </p:sp>
      <p:sp>
        <p:nvSpPr>
          <p:cNvPr id="3" name="Content Placeholder 2">
            <a:extLst>
              <a:ext uri="{FF2B5EF4-FFF2-40B4-BE49-F238E27FC236}">
                <a16:creationId xmlns:a16="http://schemas.microsoft.com/office/drawing/2014/main" id="{338A2709-1011-3936-E9EA-AA97AF194530}"/>
              </a:ext>
            </a:extLst>
          </p:cNvPr>
          <p:cNvSpPr>
            <a:spLocks noGrp="1"/>
          </p:cNvSpPr>
          <p:nvPr>
            <p:ph idx="1"/>
          </p:nvPr>
        </p:nvSpPr>
        <p:spPr>
          <a:xfrm>
            <a:off x="838200" y="1529789"/>
            <a:ext cx="10515600" cy="4709646"/>
          </a:xfrm>
        </p:spPr>
        <p:txBody>
          <a:bodyPr>
            <a:normAutofit/>
          </a:bodyPr>
          <a:lstStyle/>
          <a:p>
            <a:pPr>
              <a:buFont typeface="Wingdings" panose="05000000000000000000" pitchFamily="2" charset="2"/>
              <a:buChar char="§"/>
            </a:pPr>
            <a:r>
              <a:rPr lang="en-US" sz="1800" dirty="0">
                <a:latin typeface="Verdana" panose="020B0604030504040204" pitchFamily="34" charset="0"/>
                <a:ea typeface="Verdana" panose="020B0604030504040204" pitchFamily="34" charset="0"/>
                <a:cs typeface="Times New Roman" panose="02020603050405020304" pitchFamily="18" charset="0"/>
              </a:rPr>
              <a:t>Thirty locations on the NITC campus and nearby areas are selected for testing the hybrid model.</a:t>
            </a:r>
          </a:p>
          <a:p>
            <a:pPr>
              <a:buFont typeface="Wingdings" panose="05000000000000000000" pitchFamily="2" charset="2"/>
              <a:buChar char="§"/>
            </a:pPr>
            <a:r>
              <a:rPr lang="en-US" sz="1800" dirty="0">
                <a:latin typeface="Verdana" panose="020B0604030504040204" pitchFamily="34" charset="0"/>
                <a:ea typeface="Verdana" panose="020B0604030504040204" pitchFamily="34" charset="0"/>
                <a:cs typeface="Times New Roman" panose="02020603050405020304" pitchFamily="18" charset="0"/>
              </a:rPr>
              <a:t>The Bing Maps API is utilized to obtain the distance matrix of these locations.</a:t>
            </a:r>
          </a:p>
          <a:p>
            <a:pPr>
              <a:buFont typeface="Wingdings" panose="05000000000000000000" pitchFamily="2" charset="2"/>
              <a:buChar char="§"/>
            </a:pPr>
            <a:r>
              <a:rPr lang="en-US" sz="1800" dirty="0">
                <a:latin typeface="Verdana" panose="020B0604030504040204" pitchFamily="34" charset="0"/>
                <a:ea typeface="Verdana" panose="020B0604030504040204" pitchFamily="34" charset="0"/>
                <a:cs typeface="Times New Roman" panose="02020603050405020304" pitchFamily="18" charset="0"/>
              </a:rPr>
              <a:t>Out of the 30 points, 23 are randomly chosen by the model, and clusters are generated from all the points.</a:t>
            </a:r>
          </a:p>
          <a:p>
            <a:pPr>
              <a:buFont typeface="Wingdings" panose="05000000000000000000" pitchFamily="2" charset="2"/>
              <a:buChar char="§"/>
            </a:pPr>
            <a:r>
              <a:rPr lang="en-US" sz="1800" dirty="0">
                <a:latin typeface="Verdana" panose="020B0604030504040204" pitchFamily="34" charset="0"/>
                <a:ea typeface="Verdana" panose="020B0604030504040204" pitchFamily="34" charset="0"/>
                <a:cs typeface="Times New Roman" panose="02020603050405020304" pitchFamily="18" charset="0"/>
              </a:rPr>
              <a:t> A distance matrix of all the points is generated, considering driving distance.</a:t>
            </a:r>
          </a:p>
          <a:p>
            <a:pPr>
              <a:buFont typeface="Wingdings" panose="05000000000000000000" pitchFamily="2" charset="2"/>
              <a:buChar char="§"/>
            </a:pPr>
            <a:r>
              <a:rPr lang="en-US" sz="1800" dirty="0">
                <a:latin typeface="Verdana" panose="020B0604030504040204" pitchFamily="34" charset="0"/>
                <a:ea typeface="Verdana" panose="020B0604030504040204" pitchFamily="34" charset="0"/>
                <a:cs typeface="Times New Roman" panose="02020603050405020304" pitchFamily="18" charset="0"/>
              </a:rPr>
              <a:t>The program generates files containing centroids of the clusters, distance matrix of centroid and distance between centroid and delivery point.</a:t>
            </a:r>
          </a:p>
          <a:p>
            <a:pPr>
              <a:buFont typeface="Wingdings" panose="05000000000000000000" pitchFamily="2" charset="2"/>
              <a:buChar char="§"/>
            </a:pPr>
            <a:r>
              <a:rPr lang="en-US" sz="1800" dirty="0">
                <a:latin typeface="Verdana" panose="020B0604030504040204" pitchFamily="34" charset="0"/>
                <a:ea typeface="Verdana" panose="020B0604030504040204" pitchFamily="34" charset="0"/>
                <a:cs typeface="Times New Roman" panose="02020603050405020304" pitchFamily="18" charset="0"/>
              </a:rPr>
              <a:t>The Bing Maps API finds the nearest point to the centroid if centroid don’t lie on road, determining the route for the truck.</a:t>
            </a:r>
          </a:p>
          <a:p>
            <a:pPr>
              <a:buFont typeface="Wingdings" panose="05000000000000000000" pitchFamily="2" charset="2"/>
              <a:buChar char="§"/>
            </a:pPr>
            <a:r>
              <a:rPr lang="en-US" sz="1800" dirty="0">
                <a:latin typeface="Verdana" panose="020B0604030504040204" pitchFamily="34" charset="0"/>
                <a:ea typeface="Verdana" panose="020B0604030504040204" pitchFamily="34" charset="0"/>
                <a:cs typeface="Times New Roman" panose="02020603050405020304" pitchFamily="18" charset="0"/>
              </a:rPr>
              <a:t>The problem is transformed into a simple Travelling Salesman Problem (TSP) and solved using Excel Solver.</a:t>
            </a:r>
          </a:p>
          <a:p>
            <a:pPr>
              <a:buFont typeface="Wingdings" panose="05000000000000000000" pitchFamily="2" charset="2"/>
              <a:buChar char="§"/>
            </a:pPr>
            <a:r>
              <a:rPr lang="en-US" sz="1800" dirty="0">
                <a:latin typeface="Verdana" panose="020B0604030504040204" pitchFamily="34" charset="0"/>
                <a:ea typeface="Verdana" panose="020B0604030504040204" pitchFamily="34" charset="0"/>
                <a:cs typeface="Times New Roman" panose="02020603050405020304" pitchFamily="18" charset="0"/>
              </a:rPr>
              <a:t>The simulation is repeated eight times to assess the impact of different clusters based on the chosen points.</a:t>
            </a:r>
            <a:endParaRPr lang="en-IN" sz="1800" dirty="0">
              <a:latin typeface="Verdana" panose="020B0604030504040204" pitchFamily="34" charset="0"/>
              <a:ea typeface="Verdana" panose="020B060403050404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4576480-ED00-3265-8973-2680444C0D70}"/>
              </a:ext>
            </a:extLst>
          </p:cNvPr>
          <p:cNvSpPr>
            <a:spLocks noGrp="1"/>
          </p:cNvSpPr>
          <p:nvPr>
            <p:ph type="sldNum" sz="quarter" idx="12"/>
          </p:nvPr>
        </p:nvSpPr>
        <p:spPr/>
        <p:txBody>
          <a:bodyPr/>
          <a:lstStyle/>
          <a:p>
            <a:fld id="{7D5BE7BB-FFFC-4434-940F-1F5BAAD09F3B}" type="slidenum">
              <a:rPr lang="en-IN" smtClean="0"/>
              <a:t>38</a:t>
            </a:fld>
            <a:endParaRPr lang="en-IN"/>
          </a:p>
        </p:txBody>
      </p:sp>
    </p:spTree>
    <p:extLst>
      <p:ext uri="{BB962C8B-B14F-4D97-AF65-F5344CB8AC3E}">
        <p14:creationId xmlns:p14="http://schemas.microsoft.com/office/powerpoint/2010/main" val="3868388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6F04-8DE7-1A16-3384-43C44B208528}"/>
              </a:ext>
            </a:extLst>
          </p:cNvPr>
          <p:cNvSpPr>
            <a:spLocks noGrp="1"/>
          </p:cNvSpPr>
          <p:nvPr>
            <p:ph type="title"/>
          </p:nvPr>
        </p:nvSpPr>
        <p:spPr>
          <a:xfrm>
            <a:off x="838200" y="365126"/>
            <a:ext cx="10515600" cy="889934"/>
          </a:xfrm>
        </p:spPr>
        <p:txBody>
          <a:bodyPr>
            <a:normAutofit/>
          </a:bodyPr>
          <a:lstStyle/>
          <a:p>
            <a:pPr algn="ctr"/>
            <a:r>
              <a:rPr lang="en-IN" sz="3600" b="1" dirty="0">
                <a:latin typeface="Verdana" panose="020B0604030504040204" pitchFamily="34" charset="0"/>
                <a:ea typeface="Verdana" panose="020B0604030504040204" pitchFamily="34" charset="0"/>
              </a:rPr>
              <a:t>CONTINUED..</a:t>
            </a:r>
          </a:p>
        </p:txBody>
      </p:sp>
      <p:sp>
        <p:nvSpPr>
          <p:cNvPr id="3" name="Slide Number Placeholder 2">
            <a:extLst>
              <a:ext uri="{FF2B5EF4-FFF2-40B4-BE49-F238E27FC236}">
                <a16:creationId xmlns:a16="http://schemas.microsoft.com/office/drawing/2014/main" id="{3BDA7EA0-D4ED-6B29-E24D-6D695C7BC87B}"/>
              </a:ext>
            </a:extLst>
          </p:cNvPr>
          <p:cNvSpPr>
            <a:spLocks noGrp="1"/>
          </p:cNvSpPr>
          <p:nvPr>
            <p:ph type="sldNum" sz="quarter" idx="12"/>
          </p:nvPr>
        </p:nvSpPr>
        <p:spPr/>
        <p:txBody>
          <a:bodyPr/>
          <a:lstStyle/>
          <a:p>
            <a:fld id="{7D5BE7BB-FFFC-4434-940F-1F5BAAD09F3B}" type="slidenum">
              <a:rPr lang="en-IN" smtClean="0"/>
              <a:t>39</a:t>
            </a:fld>
            <a:endParaRPr lang="en-IN"/>
          </a:p>
        </p:txBody>
      </p:sp>
      <p:pic>
        <p:nvPicPr>
          <p:cNvPr id="5" name="Picture 4">
            <a:extLst>
              <a:ext uri="{FF2B5EF4-FFF2-40B4-BE49-F238E27FC236}">
                <a16:creationId xmlns:a16="http://schemas.microsoft.com/office/drawing/2014/main" id="{CDBE64B4-AD23-A7E0-F7F6-B075E01121D3}"/>
              </a:ext>
            </a:extLst>
          </p:cNvPr>
          <p:cNvPicPr>
            <a:picLocks noChangeAspect="1"/>
          </p:cNvPicPr>
          <p:nvPr/>
        </p:nvPicPr>
        <p:blipFill rotWithShape="1">
          <a:blip r:embed="rId2">
            <a:extLst>
              <a:ext uri="{28A0092B-C50C-407E-A947-70E740481C1C}">
                <a14:useLocalDpi xmlns:a14="http://schemas.microsoft.com/office/drawing/2010/main" val="0"/>
              </a:ext>
            </a:extLst>
          </a:blip>
          <a:srcRect l="21470" t="15948" r="9780" b="9020"/>
          <a:stretch/>
        </p:blipFill>
        <p:spPr>
          <a:xfrm>
            <a:off x="156882" y="1690688"/>
            <a:ext cx="5688107" cy="3702050"/>
          </a:xfrm>
          <a:prstGeom prst="rect">
            <a:avLst/>
          </a:prstGeom>
        </p:spPr>
      </p:pic>
      <p:pic>
        <p:nvPicPr>
          <p:cNvPr id="7" name="Picture 6">
            <a:extLst>
              <a:ext uri="{FF2B5EF4-FFF2-40B4-BE49-F238E27FC236}">
                <a16:creationId xmlns:a16="http://schemas.microsoft.com/office/drawing/2014/main" id="{44668AA7-3B9B-C162-A1C9-81239AA95FA9}"/>
              </a:ext>
            </a:extLst>
          </p:cNvPr>
          <p:cNvPicPr>
            <a:picLocks noChangeAspect="1"/>
          </p:cNvPicPr>
          <p:nvPr/>
        </p:nvPicPr>
        <p:blipFill rotWithShape="1">
          <a:blip r:embed="rId3">
            <a:extLst>
              <a:ext uri="{28A0092B-C50C-407E-A947-70E740481C1C}">
                <a14:useLocalDpi xmlns:a14="http://schemas.microsoft.com/office/drawing/2010/main" val="0"/>
              </a:ext>
            </a:extLst>
          </a:blip>
          <a:srcRect l="23088" t="17124" r="24927" b="9412"/>
          <a:stretch/>
        </p:blipFill>
        <p:spPr>
          <a:xfrm>
            <a:off x="6096000" y="1690688"/>
            <a:ext cx="5585012" cy="3709313"/>
          </a:xfrm>
          <a:prstGeom prst="rect">
            <a:avLst/>
          </a:prstGeom>
        </p:spPr>
      </p:pic>
      <p:sp>
        <p:nvSpPr>
          <p:cNvPr id="8" name="TextBox 7">
            <a:extLst>
              <a:ext uri="{FF2B5EF4-FFF2-40B4-BE49-F238E27FC236}">
                <a16:creationId xmlns:a16="http://schemas.microsoft.com/office/drawing/2014/main" id="{0190CAA2-D236-ACA1-841B-E62AE180D9D9}"/>
              </a:ext>
            </a:extLst>
          </p:cNvPr>
          <p:cNvSpPr txBox="1"/>
          <p:nvPr/>
        </p:nvSpPr>
        <p:spPr>
          <a:xfrm>
            <a:off x="672353" y="5504329"/>
            <a:ext cx="4563035" cy="369332"/>
          </a:xfrm>
          <a:prstGeom prst="rect">
            <a:avLst/>
          </a:prstGeom>
          <a:noFill/>
        </p:spPr>
        <p:txBody>
          <a:bodyPr wrap="square" rtlCol="0">
            <a:spAutoFit/>
          </a:bodyPr>
          <a:lstStyle/>
          <a:p>
            <a:pPr algn="ctr"/>
            <a:r>
              <a:rPr lang="en-IN" dirty="0">
                <a:latin typeface="Verdana" panose="020B0604030504040204" pitchFamily="34" charset="0"/>
                <a:ea typeface="Verdana" panose="020B0604030504040204" pitchFamily="34" charset="0"/>
              </a:rPr>
              <a:t>Points before clustering </a:t>
            </a:r>
          </a:p>
        </p:txBody>
      </p:sp>
      <p:sp>
        <p:nvSpPr>
          <p:cNvPr id="9" name="TextBox 8">
            <a:extLst>
              <a:ext uri="{FF2B5EF4-FFF2-40B4-BE49-F238E27FC236}">
                <a16:creationId xmlns:a16="http://schemas.microsoft.com/office/drawing/2014/main" id="{FE3E53D5-9982-A071-B70A-8B0032D132CE}"/>
              </a:ext>
            </a:extLst>
          </p:cNvPr>
          <p:cNvSpPr txBox="1"/>
          <p:nvPr/>
        </p:nvSpPr>
        <p:spPr>
          <a:xfrm>
            <a:off x="6481482" y="5504329"/>
            <a:ext cx="4796118" cy="646331"/>
          </a:xfrm>
          <a:prstGeom prst="rect">
            <a:avLst/>
          </a:prstGeom>
          <a:noFill/>
        </p:spPr>
        <p:txBody>
          <a:bodyPr wrap="square" rtlCol="0">
            <a:spAutoFit/>
          </a:bodyPr>
          <a:lstStyle/>
          <a:p>
            <a:pPr algn="ctr"/>
            <a:r>
              <a:rPr lang="en-IN" dirty="0">
                <a:latin typeface="Verdana" panose="020B0604030504040204" pitchFamily="34" charset="0"/>
                <a:ea typeface="Verdana" panose="020B0604030504040204" pitchFamily="34" charset="0"/>
              </a:rPr>
              <a:t>Points after clustering</a:t>
            </a:r>
          </a:p>
          <a:p>
            <a:pPr algn="ctr"/>
            <a:r>
              <a:rPr lang="en-IN" dirty="0">
                <a:latin typeface="Verdana" panose="020B0604030504040204" pitchFamily="34" charset="0"/>
                <a:ea typeface="Verdana" panose="020B0604030504040204" pitchFamily="34" charset="0"/>
              </a:rPr>
              <a:t>(blue points are centroid of the cluster)</a:t>
            </a:r>
          </a:p>
        </p:txBody>
      </p:sp>
    </p:spTree>
    <p:extLst>
      <p:ext uri="{BB962C8B-B14F-4D97-AF65-F5344CB8AC3E}">
        <p14:creationId xmlns:p14="http://schemas.microsoft.com/office/powerpoint/2010/main" val="3888721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4884B-61BB-B87C-BE35-53BBA4EAA67B}"/>
              </a:ext>
            </a:extLst>
          </p:cNvPr>
          <p:cNvSpPr>
            <a:spLocks noGrp="1"/>
          </p:cNvSpPr>
          <p:nvPr>
            <p:ph type="title"/>
          </p:nvPr>
        </p:nvSpPr>
        <p:spPr>
          <a:xfrm>
            <a:off x="786653" y="0"/>
            <a:ext cx="10515600" cy="1325563"/>
          </a:xfrm>
        </p:spPr>
        <p:txBody>
          <a:bodyPr>
            <a:normAutofit/>
          </a:bodyPr>
          <a:lstStyle/>
          <a:p>
            <a:pPr algn="ctr"/>
            <a:r>
              <a:rPr lang="en-IN" sz="3600" b="1" dirty="0">
                <a:latin typeface="Verdana" panose="020B0604030504040204" pitchFamily="34" charset="0"/>
                <a:ea typeface="Verdana" panose="020B0604030504040204" pitchFamily="34" charset="0"/>
              </a:rPr>
              <a:t>CONTINUED..</a:t>
            </a:r>
          </a:p>
        </p:txBody>
      </p:sp>
      <p:sp>
        <p:nvSpPr>
          <p:cNvPr id="3" name="TextBox 2">
            <a:extLst>
              <a:ext uri="{FF2B5EF4-FFF2-40B4-BE49-F238E27FC236}">
                <a16:creationId xmlns:a16="http://schemas.microsoft.com/office/drawing/2014/main" id="{7AE20FAD-C3B3-2695-DC89-9CCFB8FAAC56}"/>
              </a:ext>
            </a:extLst>
          </p:cNvPr>
          <p:cNvSpPr txBox="1"/>
          <p:nvPr/>
        </p:nvSpPr>
        <p:spPr>
          <a:xfrm>
            <a:off x="786653" y="1124196"/>
            <a:ext cx="10383371" cy="4960332"/>
          </a:xfrm>
          <a:prstGeom prst="rect">
            <a:avLst/>
          </a:prstGeom>
          <a:noFill/>
        </p:spPr>
        <p:txBody>
          <a:bodyPr wrap="square" rtlCol="0">
            <a:spAutoFit/>
          </a:bodyPr>
          <a:lstStyle/>
          <a:p>
            <a:pPr marL="285750" marR="0" lvl="0" indent="-285750" algn="l" defTabSz="914400" rtl="0" eaLnBrk="1" fontAlgn="auto" latinLnBrk="0" hangingPunct="1">
              <a:spcBef>
                <a:spcPts val="1000"/>
              </a:spcBef>
              <a:spcAft>
                <a:spcPts val="600"/>
              </a:spcAft>
              <a:buSzPct val="100000"/>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Over 70% of the consumers across the globe are price sensitive and are reluctant to pay for faster delivery (</a:t>
            </a:r>
            <a:r>
              <a:rPr kumimoji="0" lang="en-US"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Joerss</a:t>
            </a:r>
            <a:r>
              <a:rPr kumimoji="0" lang="en-US"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et al., 2016). Yet, a majority expects reliable as well as quick delivery of goods. As a result, companies are competing to achieve cost-efficient and faster last-mile delivery operations.</a:t>
            </a:r>
          </a:p>
          <a:p>
            <a:pPr marL="285750" marR="0" lvl="0" indent="-285750" algn="l" defTabSz="914400" rtl="0" eaLnBrk="1" fontAlgn="auto" latinLnBrk="0" hangingPunct="1">
              <a:spcBef>
                <a:spcPts val="1000"/>
              </a:spcBef>
              <a:spcAft>
                <a:spcPts val="600"/>
              </a:spcAft>
              <a:buSzPct val="100000"/>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Owing to its relatively low operating cost and congestion-free aerial route, drones are a viable and attractive alternative for such operations (Raj and Sah, 2019). Besides, drones provide an environmentally friendly mode of delivery if low carbon electricity sources are used to charge batteries (</a:t>
            </a:r>
            <a:r>
              <a:rPr kumimoji="0" lang="en-US"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Stolaroff</a:t>
            </a:r>
            <a:r>
              <a:rPr kumimoji="0" lang="en-US"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et al., 2018; </a:t>
            </a:r>
            <a:r>
              <a:rPr kumimoji="0" lang="en-US" sz="16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Kirschstein</a:t>
            </a:r>
            <a:r>
              <a:rPr kumimoji="0" lang="en-US"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2020).</a:t>
            </a:r>
          </a:p>
          <a:p>
            <a:pPr marL="285750" marR="0" lvl="0" indent="-285750" algn="l" defTabSz="914400" rtl="0" eaLnBrk="1" fontAlgn="auto" latinLnBrk="0" hangingPunct="1">
              <a:spcBef>
                <a:spcPts val="1000"/>
              </a:spcBef>
              <a:spcAft>
                <a:spcPts val="600"/>
              </a:spcAft>
              <a:buSzPct val="100000"/>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Due to rapid growth in Business-to-Consumer (B2C) transactions, where packages are smaller, drones are viable to deliver most customer orders (Guglielmo, 2013).</a:t>
            </a:r>
            <a:r>
              <a:rPr kumimoji="0" lang="en-IN"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endParaRPr kumimoji="0" lang="en-US"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a:p>
            <a:pPr marL="285750" marR="0" lvl="0" indent="-285750" algn="l" defTabSz="914400" rtl="0" eaLnBrk="1" fontAlgn="auto" latinLnBrk="0" hangingPunct="1">
              <a:spcBef>
                <a:spcPts val="1000"/>
              </a:spcBef>
              <a:spcAft>
                <a:spcPts val="600"/>
              </a:spcAft>
              <a:buSzPct val="100000"/>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Recently, the application of drones in delivery logistics has emerged prominently, especially after the initiatives of big corporations such as Amazon (2016), Google (X-Company, 2016), and DHL (2014).</a:t>
            </a:r>
          </a:p>
          <a:p>
            <a:pPr marL="285750" marR="0" lvl="0" indent="-285750" algn="l" defTabSz="914400" rtl="0" eaLnBrk="1" fontAlgn="auto" latinLnBrk="0" hangingPunct="1">
              <a:spcBef>
                <a:spcPts val="1000"/>
              </a:spcBef>
              <a:spcAft>
                <a:spcPts val="600"/>
              </a:spcAft>
              <a:buSzPct val="100000"/>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In our project we want to find a better solution for routing of the drone so that the last mile delivery can be done in quick, efficient and cost effective way.</a:t>
            </a:r>
          </a:p>
          <a:p>
            <a:endParaRPr lang="en-IN" dirty="0"/>
          </a:p>
        </p:txBody>
      </p:sp>
      <p:sp>
        <p:nvSpPr>
          <p:cNvPr id="4" name="Slide Number Placeholder 3">
            <a:extLst>
              <a:ext uri="{FF2B5EF4-FFF2-40B4-BE49-F238E27FC236}">
                <a16:creationId xmlns:a16="http://schemas.microsoft.com/office/drawing/2014/main" id="{B2A47A2A-5BA7-0187-B8E5-C7B3E490FD64}"/>
              </a:ext>
            </a:extLst>
          </p:cNvPr>
          <p:cNvSpPr>
            <a:spLocks noGrp="1"/>
          </p:cNvSpPr>
          <p:nvPr>
            <p:ph type="sldNum" sz="quarter" idx="12"/>
          </p:nvPr>
        </p:nvSpPr>
        <p:spPr/>
        <p:txBody>
          <a:bodyPr/>
          <a:lstStyle/>
          <a:p>
            <a:fld id="{7D5BE7BB-FFFC-4434-940F-1F5BAAD09F3B}" type="slidenum">
              <a:rPr lang="en-IN" smtClean="0"/>
              <a:t>4</a:t>
            </a:fld>
            <a:endParaRPr lang="en-IN" dirty="0"/>
          </a:p>
        </p:txBody>
      </p:sp>
    </p:spTree>
    <p:extLst>
      <p:ext uri="{BB962C8B-B14F-4D97-AF65-F5344CB8AC3E}">
        <p14:creationId xmlns:p14="http://schemas.microsoft.com/office/powerpoint/2010/main" val="2531032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7FED6-363E-D3F2-518A-3691F3B9DAD1}"/>
              </a:ext>
            </a:extLst>
          </p:cNvPr>
          <p:cNvSpPr>
            <a:spLocks noGrp="1"/>
          </p:cNvSpPr>
          <p:nvPr>
            <p:ph type="title"/>
          </p:nvPr>
        </p:nvSpPr>
        <p:spPr>
          <a:xfrm>
            <a:off x="838200" y="365126"/>
            <a:ext cx="10515600" cy="818216"/>
          </a:xfrm>
        </p:spPr>
        <p:txBody>
          <a:bodyPr>
            <a:normAutofit/>
          </a:bodyPr>
          <a:lstStyle/>
          <a:p>
            <a:pPr algn="ctr"/>
            <a:r>
              <a:rPr lang="en-IN" sz="3600" b="1" dirty="0">
                <a:latin typeface="Verdana" panose="020B0604030504040204" pitchFamily="34" charset="0"/>
                <a:ea typeface="Verdana" panose="020B0604030504040204" pitchFamily="34" charset="0"/>
              </a:rPr>
              <a:t>SIMULATION RESULTS</a:t>
            </a:r>
          </a:p>
        </p:txBody>
      </p:sp>
      <p:sp>
        <p:nvSpPr>
          <p:cNvPr id="3" name="Content Placeholder 2">
            <a:extLst>
              <a:ext uri="{FF2B5EF4-FFF2-40B4-BE49-F238E27FC236}">
                <a16:creationId xmlns:a16="http://schemas.microsoft.com/office/drawing/2014/main" id="{F22FAC30-2382-E00D-F64A-2D59B0E1F91C}"/>
              </a:ext>
            </a:extLst>
          </p:cNvPr>
          <p:cNvSpPr>
            <a:spLocks noGrp="1"/>
          </p:cNvSpPr>
          <p:nvPr>
            <p:ph idx="1"/>
          </p:nvPr>
        </p:nvSpPr>
        <p:spPr>
          <a:xfrm>
            <a:off x="838200" y="1201364"/>
            <a:ext cx="10515600" cy="4670892"/>
          </a:xfrm>
        </p:spPr>
        <p:txBody>
          <a:bodyPr>
            <a:normAutofit/>
          </a:bodyPr>
          <a:lstStyle/>
          <a:p>
            <a:pPr marL="0" indent="0">
              <a:buNone/>
            </a:pPr>
            <a:r>
              <a:rPr lang="en-IN" sz="1800" dirty="0">
                <a:latin typeface="Verdana" panose="020B0604030504040204" pitchFamily="34" charset="0"/>
                <a:ea typeface="Verdana" panose="020B0604030504040204" pitchFamily="34" charset="0"/>
                <a:cs typeface="Times New Roman" panose="02020603050405020304" pitchFamily="18" charset="0"/>
              </a:rPr>
              <a:t>After performing 8 simulation by selecting 23 random points from 30 point selected following table and graph is  obtained: -</a:t>
            </a:r>
          </a:p>
          <a:p>
            <a:pPr marL="0" indent="0">
              <a:buNone/>
            </a:pP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4A33752-C478-EB22-44B5-B6B87BAFE8E3}"/>
              </a:ext>
            </a:extLst>
          </p:cNvPr>
          <p:cNvSpPr>
            <a:spLocks noGrp="1"/>
          </p:cNvSpPr>
          <p:nvPr>
            <p:ph type="sldNum" sz="quarter" idx="12"/>
          </p:nvPr>
        </p:nvSpPr>
        <p:spPr/>
        <p:txBody>
          <a:bodyPr/>
          <a:lstStyle/>
          <a:p>
            <a:fld id="{7D5BE7BB-FFFC-4434-940F-1F5BAAD09F3B}" type="slidenum">
              <a:rPr lang="en-IN" smtClean="0"/>
              <a:t>40</a:t>
            </a:fld>
            <a:endParaRPr lang="en-IN"/>
          </a:p>
        </p:txBody>
      </p:sp>
      <p:graphicFrame>
        <p:nvGraphicFramePr>
          <p:cNvPr id="5" name="Table 4">
            <a:extLst>
              <a:ext uri="{FF2B5EF4-FFF2-40B4-BE49-F238E27FC236}">
                <a16:creationId xmlns:a16="http://schemas.microsoft.com/office/drawing/2014/main" id="{43A28EA1-9B4D-5796-45FA-53AB42BD9C88}"/>
              </a:ext>
            </a:extLst>
          </p:cNvPr>
          <p:cNvGraphicFramePr>
            <a:graphicFrameLocks noGrp="1"/>
          </p:cNvGraphicFramePr>
          <p:nvPr>
            <p:extLst>
              <p:ext uri="{D42A27DB-BD31-4B8C-83A1-F6EECF244321}">
                <p14:modId xmlns:p14="http://schemas.microsoft.com/office/powerpoint/2010/main" val="3547449720"/>
              </p:ext>
            </p:extLst>
          </p:nvPr>
        </p:nvGraphicFramePr>
        <p:xfrm>
          <a:off x="1443317" y="1927038"/>
          <a:ext cx="8937812" cy="3012516"/>
        </p:xfrm>
        <a:graphic>
          <a:graphicData uri="http://schemas.openxmlformats.org/drawingml/2006/table">
            <a:tbl>
              <a:tblPr firstRow="1" firstCol="1" bandRow="1">
                <a:tableStyleId>{08FB837D-C827-4EFA-A057-4D05807E0F7C}</a:tableStyleId>
              </a:tblPr>
              <a:tblGrid>
                <a:gridCol w="2106707">
                  <a:extLst>
                    <a:ext uri="{9D8B030D-6E8A-4147-A177-3AD203B41FA5}">
                      <a16:colId xmlns:a16="http://schemas.microsoft.com/office/drawing/2014/main" val="1852143349"/>
                    </a:ext>
                  </a:extLst>
                </a:gridCol>
                <a:gridCol w="2745696">
                  <a:extLst>
                    <a:ext uri="{9D8B030D-6E8A-4147-A177-3AD203B41FA5}">
                      <a16:colId xmlns:a16="http://schemas.microsoft.com/office/drawing/2014/main" val="1781881141"/>
                    </a:ext>
                  </a:extLst>
                </a:gridCol>
                <a:gridCol w="2520118">
                  <a:extLst>
                    <a:ext uri="{9D8B030D-6E8A-4147-A177-3AD203B41FA5}">
                      <a16:colId xmlns:a16="http://schemas.microsoft.com/office/drawing/2014/main" val="4167071450"/>
                    </a:ext>
                  </a:extLst>
                </a:gridCol>
                <a:gridCol w="1565291">
                  <a:extLst>
                    <a:ext uri="{9D8B030D-6E8A-4147-A177-3AD203B41FA5}">
                      <a16:colId xmlns:a16="http://schemas.microsoft.com/office/drawing/2014/main" val="364977383"/>
                    </a:ext>
                  </a:extLst>
                </a:gridCol>
              </a:tblGrid>
              <a:tr h="577204">
                <a:tc>
                  <a:txBody>
                    <a:bodyPr/>
                    <a:lstStyle/>
                    <a:p>
                      <a:pPr>
                        <a:tabLst>
                          <a:tab pos="1333500" algn="l"/>
                        </a:tabLst>
                      </a:pPr>
                      <a:r>
                        <a:rPr lang="en-IN" sz="1800" dirty="0">
                          <a:effectLst/>
                        </a:rPr>
                        <a:t>Number of iterations</a:t>
                      </a:r>
                      <a:endParaRPr lang="en-IN" sz="1200" dirty="0">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dirty="0">
                          <a:effectLst/>
                        </a:rPr>
                        <a:t>Cost with truck only</a:t>
                      </a:r>
                      <a:endParaRPr lang="en-IN" sz="1200" dirty="0">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dirty="0">
                          <a:effectLst/>
                        </a:rPr>
                        <a:t>Cost with hybrid model 1</a:t>
                      </a:r>
                      <a:endParaRPr lang="en-IN" sz="1200" dirty="0">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effectLst/>
                        </a:rPr>
                        <a:t>Percentage change</a:t>
                      </a:r>
                      <a:endParaRPr lang="en-IN" sz="1200">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extLst>
                  <a:ext uri="{0D108BD9-81ED-4DB2-BD59-A6C34878D82A}">
                    <a16:rowId xmlns:a16="http://schemas.microsoft.com/office/drawing/2014/main" val="1586446871"/>
                  </a:ext>
                </a:extLst>
              </a:tr>
              <a:tr h="304414">
                <a:tc>
                  <a:txBody>
                    <a:bodyPr/>
                    <a:lstStyle/>
                    <a:p>
                      <a:pPr>
                        <a:tabLst>
                          <a:tab pos="1333500" algn="l"/>
                        </a:tabLst>
                      </a:pPr>
                      <a:r>
                        <a:rPr lang="en-IN" sz="1800" dirty="0">
                          <a:solidFill>
                            <a:schemeClr val="bg1"/>
                          </a:solidFill>
                          <a:effectLst/>
                        </a:rPr>
                        <a:t>1</a:t>
                      </a:r>
                      <a:endParaRPr lang="en-IN" sz="1200" dirty="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dirty="0">
                          <a:solidFill>
                            <a:schemeClr val="bg1"/>
                          </a:solidFill>
                          <a:effectLst/>
                        </a:rPr>
                        <a:t>534.65</a:t>
                      </a:r>
                      <a:endParaRPr lang="en-IN" sz="1200" dirty="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279.3</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47.76021696</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extLst>
                  <a:ext uri="{0D108BD9-81ED-4DB2-BD59-A6C34878D82A}">
                    <a16:rowId xmlns:a16="http://schemas.microsoft.com/office/drawing/2014/main" val="2242242208"/>
                  </a:ext>
                </a:extLst>
              </a:tr>
              <a:tr h="304414">
                <a:tc>
                  <a:txBody>
                    <a:bodyPr/>
                    <a:lstStyle/>
                    <a:p>
                      <a:pPr>
                        <a:tabLst>
                          <a:tab pos="1333500" algn="l"/>
                        </a:tabLst>
                      </a:pPr>
                      <a:r>
                        <a:rPr lang="en-IN" sz="1800">
                          <a:solidFill>
                            <a:schemeClr val="bg1"/>
                          </a:solidFill>
                          <a:effectLst/>
                        </a:rPr>
                        <a:t>2</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dirty="0">
                          <a:solidFill>
                            <a:schemeClr val="bg1"/>
                          </a:solidFill>
                          <a:effectLst/>
                        </a:rPr>
                        <a:t>451.8</a:t>
                      </a:r>
                      <a:endParaRPr lang="en-IN" sz="1200" dirty="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302.5</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33.0455954</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extLst>
                  <a:ext uri="{0D108BD9-81ED-4DB2-BD59-A6C34878D82A}">
                    <a16:rowId xmlns:a16="http://schemas.microsoft.com/office/drawing/2014/main" val="1587150460"/>
                  </a:ext>
                </a:extLst>
              </a:tr>
              <a:tr h="304414">
                <a:tc>
                  <a:txBody>
                    <a:bodyPr/>
                    <a:lstStyle/>
                    <a:p>
                      <a:pPr>
                        <a:tabLst>
                          <a:tab pos="1333500" algn="l"/>
                        </a:tabLst>
                      </a:pPr>
                      <a:r>
                        <a:rPr lang="en-IN" sz="1800">
                          <a:solidFill>
                            <a:schemeClr val="bg1"/>
                          </a:solidFill>
                          <a:effectLst/>
                        </a:rPr>
                        <a:t>3</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dirty="0">
                          <a:solidFill>
                            <a:schemeClr val="bg1"/>
                          </a:solidFill>
                          <a:effectLst/>
                        </a:rPr>
                        <a:t>453.55</a:t>
                      </a:r>
                      <a:endParaRPr lang="en-IN" sz="1200" dirty="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338.5</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25.36655275</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extLst>
                  <a:ext uri="{0D108BD9-81ED-4DB2-BD59-A6C34878D82A}">
                    <a16:rowId xmlns:a16="http://schemas.microsoft.com/office/drawing/2014/main" val="2382361244"/>
                  </a:ext>
                </a:extLst>
              </a:tr>
              <a:tr h="304414">
                <a:tc>
                  <a:txBody>
                    <a:bodyPr/>
                    <a:lstStyle/>
                    <a:p>
                      <a:pPr>
                        <a:tabLst>
                          <a:tab pos="1333500" algn="l"/>
                        </a:tabLst>
                      </a:pPr>
                      <a:r>
                        <a:rPr lang="en-IN" sz="1800">
                          <a:solidFill>
                            <a:schemeClr val="bg1"/>
                          </a:solidFill>
                          <a:effectLst/>
                        </a:rPr>
                        <a:t>4</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dirty="0">
                          <a:solidFill>
                            <a:schemeClr val="bg1"/>
                          </a:solidFill>
                          <a:effectLst/>
                        </a:rPr>
                        <a:t>461.8</a:t>
                      </a:r>
                      <a:endParaRPr lang="en-IN" sz="1200" dirty="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251.75</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45.48505847</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extLst>
                  <a:ext uri="{0D108BD9-81ED-4DB2-BD59-A6C34878D82A}">
                    <a16:rowId xmlns:a16="http://schemas.microsoft.com/office/drawing/2014/main" val="1672480418"/>
                  </a:ext>
                </a:extLst>
              </a:tr>
              <a:tr h="304414">
                <a:tc>
                  <a:txBody>
                    <a:bodyPr/>
                    <a:lstStyle/>
                    <a:p>
                      <a:pPr>
                        <a:tabLst>
                          <a:tab pos="1333500" algn="l"/>
                        </a:tabLst>
                      </a:pPr>
                      <a:r>
                        <a:rPr lang="en-IN" sz="1800">
                          <a:solidFill>
                            <a:schemeClr val="bg1"/>
                          </a:solidFill>
                          <a:effectLst/>
                        </a:rPr>
                        <a:t>5</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450</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239.4</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46.8</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extLst>
                  <a:ext uri="{0D108BD9-81ED-4DB2-BD59-A6C34878D82A}">
                    <a16:rowId xmlns:a16="http://schemas.microsoft.com/office/drawing/2014/main" val="2244652235"/>
                  </a:ext>
                </a:extLst>
              </a:tr>
              <a:tr h="304414">
                <a:tc>
                  <a:txBody>
                    <a:bodyPr/>
                    <a:lstStyle/>
                    <a:p>
                      <a:pPr>
                        <a:tabLst>
                          <a:tab pos="1333500" algn="l"/>
                        </a:tabLst>
                      </a:pPr>
                      <a:r>
                        <a:rPr lang="en-IN" sz="1800">
                          <a:solidFill>
                            <a:schemeClr val="bg1"/>
                          </a:solidFill>
                          <a:effectLst/>
                        </a:rPr>
                        <a:t>6</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442.75</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255</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42.40542067</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extLst>
                  <a:ext uri="{0D108BD9-81ED-4DB2-BD59-A6C34878D82A}">
                    <a16:rowId xmlns:a16="http://schemas.microsoft.com/office/drawing/2014/main" val="1773948517"/>
                  </a:ext>
                </a:extLst>
              </a:tr>
              <a:tr h="304414">
                <a:tc>
                  <a:txBody>
                    <a:bodyPr/>
                    <a:lstStyle/>
                    <a:p>
                      <a:pPr>
                        <a:tabLst>
                          <a:tab pos="1333500" algn="l"/>
                        </a:tabLst>
                      </a:pPr>
                      <a:r>
                        <a:rPr lang="en-IN" sz="1800">
                          <a:solidFill>
                            <a:schemeClr val="bg1"/>
                          </a:solidFill>
                          <a:effectLst/>
                        </a:rPr>
                        <a:t>7</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440.1</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265.5</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39.67280164</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extLst>
                  <a:ext uri="{0D108BD9-81ED-4DB2-BD59-A6C34878D82A}">
                    <a16:rowId xmlns:a16="http://schemas.microsoft.com/office/drawing/2014/main" val="2601967445"/>
                  </a:ext>
                </a:extLst>
              </a:tr>
              <a:tr h="304414">
                <a:tc>
                  <a:txBody>
                    <a:bodyPr/>
                    <a:lstStyle/>
                    <a:p>
                      <a:pPr>
                        <a:tabLst>
                          <a:tab pos="1333500" algn="l"/>
                        </a:tabLst>
                      </a:pPr>
                      <a:r>
                        <a:rPr lang="en-IN" sz="1800" dirty="0">
                          <a:solidFill>
                            <a:schemeClr val="bg1"/>
                          </a:solidFill>
                          <a:effectLst/>
                        </a:rPr>
                        <a:t>8</a:t>
                      </a:r>
                      <a:endParaRPr lang="en-IN" sz="1200" dirty="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469.55</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265.5</a:t>
                      </a:r>
                      <a:endParaRPr lang="en-IN" sz="120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dirty="0">
                          <a:solidFill>
                            <a:schemeClr val="bg1"/>
                          </a:solidFill>
                          <a:effectLst/>
                        </a:rPr>
                        <a:t>43.45650091</a:t>
                      </a:r>
                      <a:endParaRPr lang="en-IN" sz="1200" dirty="0">
                        <a:solidFill>
                          <a:schemeClr val="bg1"/>
                        </a:solidFill>
                        <a:effectLst/>
                        <a:latin typeface="Verdana" panose="020B0604030504040204" pitchFamily="34" charset="0"/>
                        <a:ea typeface="Verdana" panose="020B0604030504040204" pitchFamily="34" charset="0"/>
                        <a:cs typeface="Dubai" panose="020B0503030403030204" pitchFamily="34" charset="-78"/>
                      </a:endParaRPr>
                    </a:p>
                  </a:txBody>
                  <a:tcPr marL="68580" marR="68580" marT="0" marB="0">
                    <a:solidFill>
                      <a:schemeClr val="accent6"/>
                    </a:solidFill>
                  </a:tcPr>
                </a:tc>
                <a:extLst>
                  <a:ext uri="{0D108BD9-81ED-4DB2-BD59-A6C34878D82A}">
                    <a16:rowId xmlns:a16="http://schemas.microsoft.com/office/drawing/2014/main" val="2023223562"/>
                  </a:ext>
                </a:extLst>
              </a:tr>
            </a:tbl>
          </a:graphicData>
        </a:graphic>
      </p:graphicFrame>
      <p:sp>
        <p:nvSpPr>
          <p:cNvPr id="6" name="TextBox 5">
            <a:extLst>
              <a:ext uri="{FF2B5EF4-FFF2-40B4-BE49-F238E27FC236}">
                <a16:creationId xmlns:a16="http://schemas.microsoft.com/office/drawing/2014/main" id="{C8F882BC-E63A-A2CC-0AD1-45FCAC1BE836}"/>
              </a:ext>
            </a:extLst>
          </p:cNvPr>
          <p:cNvSpPr txBox="1"/>
          <p:nvPr/>
        </p:nvSpPr>
        <p:spPr>
          <a:xfrm>
            <a:off x="681317" y="5018244"/>
            <a:ext cx="10829365" cy="1744067"/>
          </a:xfrm>
          <a:prstGeom prst="rect">
            <a:avLst/>
          </a:prstGeom>
          <a:noFill/>
        </p:spPr>
        <p:txBody>
          <a:bodyPr wrap="square" rtlCol="0">
            <a:spAutoFit/>
          </a:bodyPr>
          <a:lstStyle/>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It can be observed that the average cost incurred by using the truck only model for NITC Campus is found to be  Rs </a:t>
            </a:r>
            <a:r>
              <a:rPr kumimoji="0" lang="en-IN"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rPr>
              <a:t>463.025 whereas the same by using the Hybrid model 1 for NITC campus is found to be Rs 274.68125.</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lang="en-IN" dirty="0">
                <a:solidFill>
                  <a:srgbClr val="000000"/>
                </a:solidFill>
                <a:latin typeface="Verdana" panose="020B0604030504040204" pitchFamily="34" charset="0"/>
                <a:ea typeface="Verdana" panose="020B0604030504040204" pitchFamily="34" charset="0"/>
              </a:rPr>
              <a:t>Hence the</a:t>
            </a:r>
            <a:r>
              <a:rPr kumimoji="0" lang="en-IN"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rPr>
              <a:t> Rs 188.37 and the savings obtained by implementing the hybrid model 1 is found to be </a:t>
            </a:r>
            <a:r>
              <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40.5 % of the truck only model for NITC campus simulation.</a:t>
            </a:r>
          </a:p>
          <a:p>
            <a:r>
              <a:rPr lang="en-IN" dirty="0"/>
              <a:t> </a:t>
            </a:r>
          </a:p>
        </p:txBody>
      </p:sp>
    </p:spTree>
    <p:extLst>
      <p:ext uri="{BB962C8B-B14F-4D97-AF65-F5344CB8AC3E}">
        <p14:creationId xmlns:p14="http://schemas.microsoft.com/office/powerpoint/2010/main" val="3485761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C12CA-DC92-BF92-ADB4-3253B70BD488}"/>
              </a:ext>
            </a:extLst>
          </p:cNvPr>
          <p:cNvSpPr>
            <a:spLocks noGrp="1"/>
          </p:cNvSpPr>
          <p:nvPr>
            <p:ph type="title"/>
          </p:nvPr>
        </p:nvSpPr>
        <p:spPr>
          <a:xfrm>
            <a:off x="954741" y="323664"/>
            <a:ext cx="10515600" cy="791322"/>
          </a:xfrm>
        </p:spPr>
        <p:txBody>
          <a:bodyPr/>
          <a:lstStyle/>
          <a:p>
            <a:pPr algn="ctr"/>
            <a:r>
              <a:rPr lang="en-IN" sz="3600" b="1" dirty="0">
                <a:latin typeface="Verdana" panose="020B0604030504040204" pitchFamily="34" charset="0"/>
                <a:ea typeface="Verdana" panose="020B0604030504040204" pitchFamily="34" charset="0"/>
              </a:rPr>
              <a:t>CONTINUED..</a:t>
            </a:r>
            <a:r>
              <a:rPr lang="en-IN" dirty="0"/>
              <a:t> </a:t>
            </a:r>
          </a:p>
        </p:txBody>
      </p:sp>
      <p:sp>
        <p:nvSpPr>
          <p:cNvPr id="4" name="Slide Number Placeholder 3">
            <a:extLst>
              <a:ext uri="{FF2B5EF4-FFF2-40B4-BE49-F238E27FC236}">
                <a16:creationId xmlns:a16="http://schemas.microsoft.com/office/drawing/2014/main" id="{DAB1483E-22D2-BC56-68A0-09ECC7F0E62B}"/>
              </a:ext>
            </a:extLst>
          </p:cNvPr>
          <p:cNvSpPr>
            <a:spLocks noGrp="1"/>
          </p:cNvSpPr>
          <p:nvPr>
            <p:ph type="sldNum" sz="quarter" idx="12"/>
          </p:nvPr>
        </p:nvSpPr>
        <p:spPr/>
        <p:txBody>
          <a:bodyPr/>
          <a:lstStyle/>
          <a:p>
            <a:fld id="{7D5BE7BB-FFFC-4434-940F-1F5BAAD09F3B}" type="slidenum">
              <a:rPr lang="en-IN" smtClean="0"/>
              <a:t>41</a:t>
            </a:fld>
            <a:endParaRPr lang="en-IN"/>
          </a:p>
        </p:txBody>
      </p:sp>
      <p:graphicFrame>
        <p:nvGraphicFramePr>
          <p:cNvPr id="5" name="Content Placeholder 4">
            <a:extLst>
              <a:ext uri="{FF2B5EF4-FFF2-40B4-BE49-F238E27FC236}">
                <a16:creationId xmlns:a16="http://schemas.microsoft.com/office/drawing/2014/main" id="{854F1C41-92A2-8481-52BD-1BD200F471B6}"/>
              </a:ext>
            </a:extLst>
          </p:cNvPr>
          <p:cNvGraphicFramePr>
            <a:graphicFrameLocks noGrp="1"/>
          </p:cNvGraphicFramePr>
          <p:nvPr>
            <p:ph idx="1"/>
            <p:extLst>
              <p:ext uri="{D42A27DB-BD31-4B8C-83A1-F6EECF244321}">
                <p14:modId xmlns:p14="http://schemas.microsoft.com/office/powerpoint/2010/main" val="114622724"/>
              </p:ext>
            </p:extLst>
          </p:nvPr>
        </p:nvGraphicFramePr>
        <p:xfrm>
          <a:off x="2043953" y="2572871"/>
          <a:ext cx="8337176" cy="378347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838E00BA-F4E3-AE80-FD4D-79CE6BE1C734}"/>
              </a:ext>
            </a:extLst>
          </p:cNvPr>
          <p:cNvSpPr txBox="1"/>
          <p:nvPr/>
        </p:nvSpPr>
        <p:spPr>
          <a:xfrm>
            <a:off x="1156447" y="1259014"/>
            <a:ext cx="10488706" cy="968470"/>
          </a:xfrm>
          <a:prstGeom prst="rect">
            <a:avLst/>
          </a:prstGeom>
          <a:noFill/>
        </p:spPr>
        <p:txBody>
          <a:bodyPr wrap="square" rtlCol="0">
            <a:spAutoFit/>
          </a:bodyPr>
          <a:lstStyle/>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Times New Roman" panose="02020603050405020304" pitchFamily="18" charset="0"/>
              </a:rPr>
              <a:t>As clear from the table and graph below that there is good amount of cost cutting in using hybrid model than normal truck routing</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IN"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The change in cost can be easily visualised by the comparison graph given below.</a:t>
            </a:r>
          </a:p>
        </p:txBody>
      </p:sp>
    </p:spTree>
    <p:extLst>
      <p:ext uri="{BB962C8B-B14F-4D97-AF65-F5344CB8AC3E}">
        <p14:creationId xmlns:p14="http://schemas.microsoft.com/office/powerpoint/2010/main" val="1573837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6A262-7A36-A506-E308-80B1A4F122B2}"/>
              </a:ext>
            </a:extLst>
          </p:cNvPr>
          <p:cNvSpPr>
            <a:spLocks noGrp="1"/>
          </p:cNvSpPr>
          <p:nvPr>
            <p:ph type="title"/>
          </p:nvPr>
        </p:nvSpPr>
        <p:spPr>
          <a:xfrm>
            <a:off x="838200" y="365125"/>
            <a:ext cx="10515600" cy="728569"/>
          </a:xfrm>
        </p:spPr>
        <p:txBody>
          <a:bodyPr>
            <a:normAutofit/>
          </a:bodyPr>
          <a:lstStyle/>
          <a:p>
            <a:pPr algn="ctr"/>
            <a:r>
              <a:rPr lang="en-IN" sz="3600" b="1" dirty="0">
                <a:latin typeface="Verdana" panose="020B0604030504040204" pitchFamily="34" charset="0"/>
                <a:ea typeface="Verdana" panose="020B0604030504040204" pitchFamily="34" charset="0"/>
              </a:rPr>
              <a:t>CONTINUED..</a:t>
            </a:r>
          </a:p>
        </p:txBody>
      </p:sp>
      <p:sp>
        <p:nvSpPr>
          <p:cNvPr id="3" name="Content Placeholder 2">
            <a:extLst>
              <a:ext uri="{FF2B5EF4-FFF2-40B4-BE49-F238E27FC236}">
                <a16:creationId xmlns:a16="http://schemas.microsoft.com/office/drawing/2014/main" id="{BD70FCF9-511D-85C4-E6B2-EB9C85027757}"/>
              </a:ext>
            </a:extLst>
          </p:cNvPr>
          <p:cNvSpPr>
            <a:spLocks noGrp="1"/>
          </p:cNvSpPr>
          <p:nvPr>
            <p:ph idx="1"/>
          </p:nvPr>
        </p:nvSpPr>
        <p:spPr>
          <a:xfrm>
            <a:off x="972670" y="1138143"/>
            <a:ext cx="10515600" cy="4351338"/>
          </a:xfrm>
        </p:spPr>
        <p:txBody>
          <a:bodyPr>
            <a:normAutofit/>
          </a:bodyPr>
          <a:lstStyle/>
          <a:p>
            <a:pPr marL="0" indent="0">
              <a:buNone/>
            </a:pPr>
            <a:r>
              <a:rPr lang="en-IN" sz="1800" dirty="0">
                <a:latin typeface="Verdana" panose="020B0604030504040204" pitchFamily="34" charset="0"/>
                <a:ea typeface="Verdana" panose="020B0604030504040204" pitchFamily="34" charset="0"/>
              </a:rPr>
              <a:t>To see the effect of change of number of drone on the simulation, we varied the number of drones used keeping the points same in the simulation. The numbers are varied from 4-8 and the result are as shown below: -</a:t>
            </a:r>
          </a:p>
          <a:p>
            <a:pPr marL="0" indent="0">
              <a:buNone/>
            </a:pPr>
            <a:endParaRPr lang="en-IN" sz="1800" dirty="0"/>
          </a:p>
          <a:p>
            <a:pPr marL="0" indent="0">
              <a:buNone/>
            </a:pPr>
            <a:endParaRPr lang="en-IN" sz="1800" dirty="0"/>
          </a:p>
          <a:p>
            <a:endParaRPr lang="en-IN" sz="1800" dirty="0"/>
          </a:p>
        </p:txBody>
      </p:sp>
      <p:sp>
        <p:nvSpPr>
          <p:cNvPr id="4" name="Slide Number Placeholder 3">
            <a:extLst>
              <a:ext uri="{FF2B5EF4-FFF2-40B4-BE49-F238E27FC236}">
                <a16:creationId xmlns:a16="http://schemas.microsoft.com/office/drawing/2014/main" id="{93EDACF0-2869-8659-FE1E-6A0583145A3B}"/>
              </a:ext>
            </a:extLst>
          </p:cNvPr>
          <p:cNvSpPr>
            <a:spLocks noGrp="1"/>
          </p:cNvSpPr>
          <p:nvPr>
            <p:ph type="sldNum" sz="quarter" idx="12"/>
          </p:nvPr>
        </p:nvSpPr>
        <p:spPr/>
        <p:txBody>
          <a:bodyPr/>
          <a:lstStyle/>
          <a:p>
            <a:fld id="{7D5BE7BB-FFFC-4434-940F-1F5BAAD09F3B}" type="slidenum">
              <a:rPr lang="en-IN" smtClean="0"/>
              <a:t>42</a:t>
            </a:fld>
            <a:endParaRPr lang="en-IN"/>
          </a:p>
        </p:txBody>
      </p:sp>
      <p:graphicFrame>
        <p:nvGraphicFramePr>
          <p:cNvPr id="5" name="Table 4">
            <a:extLst>
              <a:ext uri="{FF2B5EF4-FFF2-40B4-BE49-F238E27FC236}">
                <a16:creationId xmlns:a16="http://schemas.microsoft.com/office/drawing/2014/main" id="{F0E99C20-2DDB-9C72-61F8-94E5D3506AD8}"/>
              </a:ext>
            </a:extLst>
          </p:cNvPr>
          <p:cNvGraphicFramePr>
            <a:graphicFrameLocks noGrp="1"/>
          </p:cNvGraphicFramePr>
          <p:nvPr>
            <p:extLst>
              <p:ext uri="{D42A27DB-BD31-4B8C-83A1-F6EECF244321}">
                <p14:modId xmlns:p14="http://schemas.microsoft.com/office/powerpoint/2010/main" val="3598002596"/>
              </p:ext>
            </p:extLst>
          </p:nvPr>
        </p:nvGraphicFramePr>
        <p:xfrm>
          <a:off x="2321859" y="2207195"/>
          <a:ext cx="8162363" cy="3512664"/>
        </p:xfrm>
        <a:graphic>
          <a:graphicData uri="http://schemas.openxmlformats.org/drawingml/2006/table">
            <a:tbl>
              <a:tblPr firstRow="1" firstCol="1" bandRow="1">
                <a:tableStyleId>{08FB837D-C827-4EFA-A057-4D05807E0F7C}</a:tableStyleId>
              </a:tblPr>
              <a:tblGrid>
                <a:gridCol w="1441418">
                  <a:extLst>
                    <a:ext uri="{9D8B030D-6E8A-4147-A177-3AD203B41FA5}">
                      <a16:colId xmlns:a16="http://schemas.microsoft.com/office/drawing/2014/main" val="2649531852"/>
                    </a:ext>
                  </a:extLst>
                </a:gridCol>
                <a:gridCol w="1361024">
                  <a:extLst>
                    <a:ext uri="{9D8B030D-6E8A-4147-A177-3AD203B41FA5}">
                      <a16:colId xmlns:a16="http://schemas.microsoft.com/office/drawing/2014/main" val="2637968404"/>
                    </a:ext>
                  </a:extLst>
                </a:gridCol>
                <a:gridCol w="2017419">
                  <a:extLst>
                    <a:ext uri="{9D8B030D-6E8A-4147-A177-3AD203B41FA5}">
                      <a16:colId xmlns:a16="http://schemas.microsoft.com/office/drawing/2014/main" val="1749717396"/>
                    </a:ext>
                  </a:extLst>
                </a:gridCol>
                <a:gridCol w="1947429">
                  <a:extLst>
                    <a:ext uri="{9D8B030D-6E8A-4147-A177-3AD203B41FA5}">
                      <a16:colId xmlns:a16="http://schemas.microsoft.com/office/drawing/2014/main" val="557594331"/>
                    </a:ext>
                  </a:extLst>
                </a:gridCol>
                <a:gridCol w="1395073">
                  <a:extLst>
                    <a:ext uri="{9D8B030D-6E8A-4147-A177-3AD203B41FA5}">
                      <a16:colId xmlns:a16="http://schemas.microsoft.com/office/drawing/2014/main" val="1696514054"/>
                    </a:ext>
                  </a:extLst>
                </a:gridCol>
              </a:tblGrid>
              <a:tr h="868954">
                <a:tc>
                  <a:txBody>
                    <a:bodyPr/>
                    <a:lstStyle/>
                    <a:p>
                      <a:pPr>
                        <a:tabLst>
                          <a:tab pos="1333500" algn="l"/>
                        </a:tabLst>
                      </a:pPr>
                      <a:r>
                        <a:rPr lang="en-IN" sz="1800">
                          <a:solidFill>
                            <a:schemeClr val="bg1"/>
                          </a:solidFill>
                          <a:effectLst/>
                        </a:rPr>
                        <a:t>Number of delivery points</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dirty="0">
                          <a:solidFill>
                            <a:schemeClr val="bg1"/>
                          </a:solidFill>
                          <a:effectLst/>
                        </a:rPr>
                        <a:t>Number of drones</a:t>
                      </a:r>
                      <a:endParaRPr lang="en-IN" sz="1200" dirty="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Truck-only Model cost</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dirty="0">
                          <a:solidFill>
                            <a:schemeClr val="bg1"/>
                          </a:solidFill>
                          <a:effectLst/>
                        </a:rPr>
                        <a:t>Hybrid Model cost</a:t>
                      </a:r>
                      <a:endParaRPr lang="en-IN" sz="1200" dirty="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dirty="0">
                          <a:solidFill>
                            <a:schemeClr val="bg1"/>
                          </a:solidFill>
                          <a:effectLst/>
                        </a:rPr>
                        <a:t>Percentage change</a:t>
                      </a:r>
                      <a:endParaRPr lang="en-IN" sz="1200" dirty="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extLst>
                  <a:ext uri="{0D108BD9-81ED-4DB2-BD59-A6C34878D82A}">
                    <a16:rowId xmlns:a16="http://schemas.microsoft.com/office/drawing/2014/main" val="2154258405"/>
                  </a:ext>
                </a:extLst>
              </a:tr>
              <a:tr h="528742">
                <a:tc>
                  <a:txBody>
                    <a:bodyPr/>
                    <a:lstStyle/>
                    <a:p>
                      <a:pPr>
                        <a:tabLst>
                          <a:tab pos="1333500" algn="l"/>
                        </a:tabLst>
                      </a:pPr>
                      <a:r>
                        <a:rPr lang="en-IN" sz="1800">
                          <a:solidFill>
                            <a:schemeClr val="bg1"/>
                          </a:solidFill>
                          <a:effectLst/>
                        </a:rPr>
                        <a:t>23</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4</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dirty="0">
                          <a:solidFill>
                            <a:schemeClr val="bg1"/>
                          </a:solidFill>
                          <a:effectLst/>
                        </a:rPr>
                        <a:t>363.85</a:t>
                      </a:r>
                      <a:endParaRPr lang="en-IN" sz="1200" dirty="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294.3</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19.11501993</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extLst>
                  <a:ext uri="{0D108BD9-81ED-4DB2-BD59-A6C34878D82A}">
                    <a16:rowId xmlns:a16="http://schemas.microsoft.com/office/drawing/2014/main" val="2959952558"/>
                  </a:ext>
                </a:extLst>
              </a:tr>
              <a:tr h="528742">
                <a:tc>
                  <a:txBody>
                    <a:bodyPr/>
                    <a:lstStyle/>
                    <a:p>
                      <a:pPr>
                        <a:tabLst>
                          <a:tab pos="1333500" algn="l"/>
                        </a:tabLst>
                      </a:pPr>
                      <a:r>
                        <a:rPr lang="en-IN" sz="1800">
                          <a:solidFill>
                            <a:schemeClr val="bg1"/>
                          </a:solidFill>
                          <a:effectLst/>
                        </a:rPr>
                        <a:t>23</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dirty="0">
                          <a:solidFill>
                            <a:schemeClr val="bg1"/>
                          </a:solidFill>
                          <a:effectLst/>
                        </a:rPr>
                        <a:t>5</a:t>
                      </a:r>
                      <a:endParaRPr lang="en-IN" sz="1200" dirty="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dirty="0">
                          <a:solidFill>
                            <a:schemeClr val="bg1"/>
                          </a:solidFill>
                          <a:effectLst/>
                        </a:rPr>
                        <a:t>363.85</a:t>
                      </a:r>
                      <a:endParaRPr lang="en-IN" sz="1200" dirty="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255.5</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29.77875498</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extLst>
                  <a:ext uri="{0D108BD9-81ED-4DB2-BD59-A6C34878D82A}">
                    <a16:rowId xmlns:a16="http://schemas.microsoft.com/office/drawing/2014/main" val="3695842021"/>
                  </a:ext>
                </a:extLst>
              </a:tr>
              <a:tr h="528742">
                <a:tc>
                  <a:txBody>
                    <a:bodyPr/>
                    <a:lstStyle/>
                    <a:p>
                      <a:pPr>
                        <a:tabLst>
                          <a:tab pos="1333500" algn="l"/>
                        </a:tabLst>
                      </a:pPr>
                      <a:r>
                        <a:rPr lang="en-IN" sz="1800">
                          <a:solidFill>
                            <a:schemeClr val="bg1"/>
                          </a:solidFill>
                          <a:effectLst/>
                        </a:rPr>
                        <a:t>23</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6</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dirty="0">
                          <a:solidFill>
                            <a:schemeClr val="bg1"/>
                          </a:solidFill>
                          <a:effectLst/>
                        </a:rPr>
                        <a:t>363.85</a:t>
                      </a:r>
                      <a:endParaRPr lang="en-IN" sz="1200" dirty="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dirty="0">
                          <a:solidFill>
                            <a:schemeClr val="bg1"/>
                          </a:solidFill>
                          <a:effectLst/>
                        </a:rPr>
                        <a:t>259.8</a:t>
                      </a:r>
                      <a:endParaRPr lang="en-IN" sz="1200" dirty="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28.59694929</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extLst>
                  <a:ext uri="{0D108BD9-81ED-4DB2-BD59-A6C34878D82A}">
                    <a16:rowId xmlns:a16="http://schemas.microsoft.com/office/drawing/2014/main" val="1417523398"/>
                  </a:ext>
                </a:extLst>
              </a:tr>
              <a:tr h="528742">
                <a:tc>
                  <a:txBody>
                    <a:bodyPr/>
                    <a:lstStyle/>
                    <a:p>
                      <a:pPr>
                        <a:tabLst>
                          <a:tab pos="1333500" algn="l"/>
                        </a:tabLst>
                      </a:pPr>
                      <a:r>
                        <a:rPr lang="en-IN" sz="1800">
                          <a:solidFill>
                            <a:schemeClr val="bg1"/>
                          </a:solidFill>
                          <a:effectLst/>
                        </a:rPr>
                        <a:t>23</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7</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363.85</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279.2</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23.26508176</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extLst>
                  <a:ext uri="{0D108BD9-81ED-4DB2-BD59-A6C34878D82A}">
                    <a16:rowId xmlns:a16="http://schemas.microsoft.com/office/drawing/2014/main" val="1058097674"/>
                  </a:ext>
                </a:extLst>
              </a:tr>
              <a:tr h="528742">
                <a:tc>
                  <a:txBody>
                    <a:bodyPr/>
                    <a:lstStyle/>
                    <a:p>
                      <a:pPr>
                        <a:tabLst>
                          <a:tab pos="1333500" algn="l"/>
                        </a:tabLst>
                      </a:pPr>
                      <a:r>
                        <a:rPr lang="en-IN" sz="1800">
                          <a:solidFill>
                            <a:schemeClr val="bg1"/>
                          </a:solidFill>
                          <a:effectLst/>
                        </a:rPr>
                        <a:t>23</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8</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363.85</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a:solidFill>
                            <a:schemeClr val="bg1"/>
                          </a:solidFill>
                          <a:effectLst/>
                        </a:rPr>
                        <a:t>186</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pPr>
                        <a:tabLst>
                          <a:tab pos="1333500" algn="l"/>
                        </a:tabLst>
                      </a:pPr>
                      <a:r>
                        <a:rPr lang="en-IN" sz="1800" dirty="0">
                          <a:solidFill>
                            <a:schemeClr val="bg1"/>
                          </a:solidFill>
                          <a:effectLst/>
                        </a:rPr>
                        <a:t>48.88003298</a:t>
                      </a:r>
                      <a:endParaRPr lang="en-IN" sz="1200" dirty="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extLst>
                  <a:ext uri="{0D108BD9-81ED-4DB2-BD59-A6C34878D82A}">
                    <a16:rowId xmlns:a16="http://schemas.microsoft.com/office/drawing/2014/main" val="3684496139"/>
                  </a:ext>
                </a:extLst>
              </a:tr>
            </a:tbl>
          </a:graphicData>
        </a:graphic>
      </p:graphicFrame>
    </p:spTree>
    <p:extLst>
      <p:ext uri="{BB962C8B-B14F-4D97-AF65-F5344CB8AC3E}">
        <p14:creationId xmlns:p14="http://schemas.microsoft.com/office/powerpoint/2010/main" val="2559042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21F80-F8A3-5517-FFF3-D450621D718A}"/>
              </a:ext>
            </a:extLst>
          </p:cNvPr>
          <p:cNvSpPr>
            <a:spLocks noGrp="1"/>
          </p:cNvSpPr>
          <p:nvPr>
            <p:ph type="title"/>
          </p:nvPr>
        </p:nvSpPr>
        <p:spPr>
          <a:xfrm>
            <a:off x="838200" y="365126"/>
            <a:ext cx="10515600" cy="1024404"/>
          </a:xfrm>
        </p:spPr>
        <p:txBody>
          <a:bodyPr>
            <a:normAutofit/>
          </a:bodyPr>
          <a:lstStyle/>
          <a:p>
            <a:pPr algn="ctr"/>
            <a:r>
              <a:rPr lang="en-IN" sz="3600" b="1" dirty="0">
                <a:latin typeface="Verdana" panose="020B0604030504040204" pitchFamily="34" charset="0"/>
                <a:ea typeface="Verdana" panose="020B0604030504040204" pitchFamily="34" charset="0"/>
              </a:rPr>
              <a:t>CONTINUED.. </a:t>
            </a:r>
          </a:p>
        </p:txBody>
      </p:sp>
      <p:sp>
        <p:nvSpPr>
          <p:cNvPr id="4" name="Slide Number Placeholder 3">
            <a:extLst>
              <a:ext uri="{FF2B5EF4-FFF2-40B4-BE49-F238E27FC236}">
                <a16:creationId xmlns:a16="http://schemas.microsoft.com/office/drawing/2014/main" id="{A84315F2-102B-CD42-E208-C87D775A5D4F}"/>
              </a:ext>
            </a:extLst>
          </p:cNvPr>
          <p:cNvSpPr>
            <a:spLocks noGrp="1"/>
          </p:cNvSpPr>
          <p:nvPr>
            <p:ph type="sldNum" sz="quarter" idx="12"/>
          </p:nvPr>
        </p:nvSpPr>
        <p:spPr/>
        <p:txBody>
          <a:bodyPr/>
          <a:lstStyle/>
          <a:p>
            <a:fld id="{7D5BE7BB-FFFC-4434-940F-1F5BAAD09F3B}" type="slidenum">
              <a:rPr lang="en-IN" smtClean="0"/>
              <a:t>43</a:t>
            </a:fld>
            <a:endParaRPr lang="en-IN"/>
          </a:p>
        </p:txBody>
      </p:sp>
      <p:graphicFrame>
        <p:nvGraphicFramePr>
          <p:cNvPr id="5" name="Content Placeholder 4">
            <a:extLst>
              <a:ext uri="{FF2B5EF4-FFF2-40B4-BE49-F238E27FC236}">
                <a16:creationId xmlns:a16="http://schemas.microsoft.com/office/drawing/2014/main" id="{762A2D9E-6E47-FC4D-5E18-F12AA6709142}"/>
              </a:ext>
            </a:extLst>
          </p:cNvPr>
          <p:cNvGraphicFramePr>
            <a:graphicFrameLocks noGrp="1"/>
          </p:cNvGraphicFramePr>
          <p:nvPr>
            <p:ph idx="1"/>
            <p:extLst>
              <p:ext uri="{D42A27DB-BD31-4B8C-83A1-F6EECF244321}">
                <p14:modId xmlns:p14="http://schemas.microsoft.com/office/powerpoint/2010/main" val="283833695"/>
              </p:ext>
            </p:extLst>
          </p:nvPr>
        </p:nvGraphicFramePr>
        <p:xfrm>
          <a:off x="1900518" y="1156403"/>
          <a:ext cx="8462681" cy="2725315"/>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a:extLst>
              <a:ext uri="{FF2B5EF4-FFF2-40B4-BE49-F238E27FC236}">
                <a16:creationId xmlns:a16="http://schemas.microsoft.com/office/drawing/2014/main" id="{560686B5-3A85-0D2C-50BE-85BF478B097E}"/>
              </a:ext>
            </a:extLst>
          </p:cNvPr>
          <p:cNvSpPr txBox="1">
            <a:spLocks/>
          </p:cNvSpPr>
          <p:nvPr/>
        </p:nvSpPr>
        <p:spPr>
          <a:xfrm>
            <a:off x="1160929" y="4112604"/>
            <a:ext cx="10354235" cy="2426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IN" sz="1800" dirty="0">
                <a:latin typeface="Verdana" panose="020B0604030504040204" pitchFamily="34" charset="0"/>
                <a:ea typeface="Verdana" panose="020B0604030504040204" pitchFamily="34" charset="0"/>
                <a:cs typeface="Times New Roman" panose="02020603050405020304" pitchFamily="18" charset="0"/>
              </a:rPr>
              <a:t>From the above graph it can be observed that it has a local maxima while using 5 drones and the slope of the graph increases after using 8 drones </a:t>
            </a:r>
          </a:p>
          <a:p>
            <a:pPr>
              <a:buFont typeface="Wingdings" panose="05000000000000000000" pitchFamily="2" charset="2"/>
              <a:buChar char="§"/>
            </a:pPr>
            <a:r>
              <a:rPr lang="en-IN" sz="1800" dirty="0">
                <a:latin typeface="Verdana" panose="020B0604030504040204" pitchFamily="34" charset="0"/>
                <a:ea typeface="Verdana" panose="020B0604030504040204" pitchFamily="34" charset="0"/>
                <a:cs typeface="Times New Roman" panose="02020603050405020304" pitchFamily="18" charset="0"/>
              </a:rPr>
              <a:t>This can be explained as while using 5 drones we have maxima due to it being an optimum while using 8 drones the delivery is done mostly only by drone so it being maxima serves no purpose at it make our truck obsolete in model.</a:t>
            </a:r>
          </a:p>
          <a:p>
            <a:pPr>
              <a:buFont typeface="Wingdings" panose="05000000000000000000" pitchFamily="2" charset="2"/>
              <a:buChar char="§"/>
            </a:pPr>
            <a:r>
              <a:rPr lang="en-IN" sz="1800" dirty="0">
                <a:latin typeface="Verdana" panose="020B0604030504040204" pitchFamily="34" charset="0"/>
                <a:ea typeface="Verdana" panose="020B0604030504040204" pitchFamily="34" charset="0"/>
              </a:rPr>
              <a:t>This shows that there is an optimum number of drones which can be deployed to obtain the best possible results.</a:t>
            </a:r>
          </a:p>
        </p:txBody>
      </p:sp>
    </p:spTree>
    <p:extLst>
      <p:ext uri="{BB962C8B-B14F-4D97-AF65-F5344CB8AC3E}">
        <p14:creationId xmlns:p14="http://schemas.microsoft.com/office/powerpoint/2010/main" val="1621478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E1140-5A60-C43F-F17D-3E23951EACE3}"/>
              </a:ext>
            </a:extLst>
          </p:cNvPr>
          <p:cNvSpPr>
            <a:spLocks noGrp="1"/>
          </p:cNvSpPr>
          <p:nvPr>
            <p:ph type="title"/>
          </p:nvPr>
        </p:nvSpPr>
        <p:spPr>
          <a:xfrm>
            <a:off x="972670" y="19984"/>
            <a:ext cx="10515600" cy="997510"/>
          </a:xfrm>
        </p:spPr>
        <p:txBody>
          <a:bodyPr>
            <a:normAutofit/>
          </a:bodyPr>
          <a:lstStyle/>
          <a:p>
            <a:pPr algn="ctr"/>
            <a:r>
              <a:rPr kumimoji="0" lang="en-IN" sz="36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MATHEMATICAL MODEL-2</a:t>
            </a:r>
            <a:endParaRPr lang="en-IN" sz="3600" dirty="0">
              <a:latin typeface="Verdana" panose="020B0604030504040204" pitchFamily="34" charset="0"/>
              <a:ea typeface="Verdana" panose="020B0604030504040204" pitchFamily="34" charset="0"/>
            </a:endParaRPr>
          </a:p>
        </p:txBody>
      </p:sp>
      <p:sp>
        <p:nvSpPr>
          <p:cNvPr id="3" name="Slide Number Placeholder 2">
            <a:extLst>
              <a:ext uri="{FF2B5EF4-FFF2-40B4-BE49-F238E27FC236}">
                <a16:creationId xmlns:a16="http://schemas.microsoft.com/office/drawing/2014/main" id="{1E9B09D0-85AA-ADBD-BF85-41E66F4C63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5BE7BB-FFFC-4434-940F-1F5BAAD09F3B}"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839B5-544E-D33C-1593-DAC8D41A55F0}"/>
                  </a:ext>
                </a:extLst>
              </p:cNvPr>
              <p:cNvSpPr txBox="1"/>
              <p:nvPr/>
            </p:nvSpPr>
            <p:spPr>
              <a:xfrm>
                <a:off x="972670" y="2001139"/>
                <a:ext cx="10654554" cy="4240135"/>
              </a:xfrm>
              <a:prstGeom prst="rect">
                <a:avLst/>
              </a:prstGeom>
              <a:noFill/>
            </p:spPr>
            <p:txBody>
              <a:bodyPr wrap="square" rtlCol="0">
                <a:spAutoFit/>
              </a:bodyPr>
              <a:lstStyle/>
              <a:p>
                <a:pPr>
                  <a:lnSpc>
                    <a:spcPct val="150000"/>
                  </a:lnSpc>
                </a:pPr>
                <a:endParaRPr lang="en-IN" sz="1200" dirty="0">
                  <a:effectLst/>
                  <a:latin typeface="Dubai" panose="020B0503030403030204" pitchFamily="34" charset="-78"/>
                  <a:ea typeface="Times New Roman" panose="02020603050405020304" pitchFamily="18" charset="0"/>
                  <a:cs typeface="Dubai" panose="020B0503030403030204" pitchFamily="34" charset="-78"/>
                </a:endParaRPr>
              </a:p>
              <a:p>
                <a:pPr algn="ctr">
                  <a:lnSpc>
                    <a:spcPct val="150000"/>
                  </a:lnSpc>
                </a:pPr>
                <a:r>
                  <a:rPr lang="en-US" sz="1800" dirty="0">
                    <a:effectLst/>
                    <a:latin typeface="Times New Roman" panose="02020603050405020304" pitchFamily="18" charset="0"/>
                    <a:ea typeface="Times New Roman" panose="02020603050405020304" pitchFamily="18" charset="0"/>
                    <a:cs typeface="Dubai" panose="020B0503030403030204" pitchFamily="34" charset="-78"/>
                  </a:rPr>
                  <a:t> </a:t>
                </a:r>
                <a:endParaRPr lang="en-IN" sz="1200" dirty="0">
                  <a:effectLst/>
                  <a:latin typeface="Dubai" panose="020B0503030403030204" pitchFamily="34" charset="-78"/>
                  <a:ea typeface="Times New Roman" panose="02020603050405020304" pitchFamily="18" charset="0"/>
                  <a:cs typeface="Dubai" panose="020B0503030403030204" pitchFamily="34" charset="-78"/>
                </a:endParaRPr>
              </a:p>
              <a:p>
                <a14:m>
                  <m:oMath xmlns:m="http://schemas.openxmlformats.org/officeDocument/2006/math">
                    <m:nary>
                      <m:naryPr>
                        <m:chr m:val="∑"/>
                        <m:limLoc m:val="undOvr"/>
                        <m:grow m:val="on"/>
                        <m:supHide m:val="on"/>
                        <m:ctrlPr>
                          <a:rPr lang="en-IN" i="1">
                            <a:effectLst/>
                            <a:latin typeface="Cambria Math" panose="02040503050406030204" pitchFamily="18" charset="0"/>
                            <a:ea typeface="Times New Roman" panose="02020603050405020304" pitchFamily="18" charset="0"/>
                            <a:cs typeface="Dubai" panose="020B0503030403030204" pitchFamily="34" charset="-78"/>
                          </a:rPr>
                        </m:ctrlPr>
                      </m:naryPr>
                      <m:sub>
                        <m:r>
                          <a:rPr lang="en-IN" i="1">
                            <a:effectLst/>
                            <a:latin typeface="Cambria Math" panose="02040503050406030204" pitchFamily="18" charset="0"/>
                            <a:ea typeface="Times New Roman" panose="02020603050405020304" pitchFamily="18" charset="0"/>
                            <a:cs typeface="Dubai" panose="020B0503030403030204" pitchFamily="34" charset="-78"/>
                          </a:rPr>
                          <m:t>𝑙</m:t>
                        </m:r>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ℒ</m:t>
                        </m:r>
                      </m:sub>
                      <m:sup/>
                      <m:e>
                        <m:r>
                          <a:rPr lang="en-IN">
                            <a:effectLst/>
                            <a:latin typeface="Cambria Math" panose="02040503050406030204" pitchFamily="18" charset="0"/>
                            <a:ea typeface="Times New Roman" panose="02020603050405020304" pitchFamily="18" charset="0"/>
                            <a:cs typeface="Dubai" panose="020B0503030403030204" pitchFamily="34" charset="-78"/>
                          </a:rPr>
                          <m:t> </m:t>
                        </m:r>
                      </m:e>
                    </m:nary>
                    <m:r>
                      <a:rPr lang="en-IN">
                        <a:effectLst/>
                        <a:latin typeface="Cambria Math" panose="02040503050406030204" pitchFamily="18" charset="0"/>
                        <a:ea typeface="Times New Roman" panose="02020603050405020304" pitchFamily="18" charset="0"/>
                        <a:cs typeface="Dubai" panose="020B0503030403030204" pitchFamily="34" charset="-78"/>
                      </a:rPr>
                      <m:t> </m:t>
                    </m:r>
                    <m:sSub>
                      <m:sSub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i="1">
                            <a:effectLst/>
                            <a:latin typeface="Cambria Math" panose="02040503050406030204" pitchFamily="18" charset="0"/>
                            <a:ea typeface="Times New Roman" panose="02020603050405020304" pitchFamily="18" charset="0"/>
                            <a:cs typeface="Dubai" panose="020B0503030403030204" pitchFamily="34" charset="-78"/>
                          </a:rPr>
                          <m:t>𝑥</m:t>
                        </m:r>
                      </m:e>
                      <m:sub>
                        <m:r>
                          <a:rPr lang="en-IN" i="1">
                            <a:effectLst/>
                            <a:latin typeface="Cambria Math" panose="02040503050406030204" pitchFamily="18" charset="0"/>
                            <a:ea typeface="Times New Roman" panose="02020603050405020304" pitchFamily="18" charset="0"/>
                            <a:cs typeface="Dubai" panose="020B0503030403030204" pitchFamily="34" charset="-78"/>
                          </a:rPr>
                          <m:t>𝑙𝑙</m:t>
                        </m:r>
                      </m:sub>
                    </m:sSub>
                    <m:r>
                      <a:rPr lang="en-IN">
                        <a:effectLst/>
                        <a:latin typeface="Cambria Math" panose="02040503050406030204" pitchFamily="18" charset="0"/>
                        <a:ea typeface="Times New Roman" panose="02020603050405020304" pitchFamily="18" charset="0"/>
                        <a:cs typeface="Dubai" panose="020B0503030403030204" pitchFamily="34" charset="-78"/>
                      </a:rPr>
                      <m:t>⩽</m:t>
                    </m:r>
                    <m:acc>
                      <m:accPr>
                        <m:chr m:val="̂"/>
                        <m:ctrlPr>
                          <a:rPr lang="en-IN" i="1">
                            <a:effectLst/>
                            <a:latin typeface="Cambria Math" panose="02040503050406030204" pitchFamily="18" charset="0"/>
                            <a:ea typeface="Times New Roman" panose="02020603050405020304" pitchFamily="18" charset="0"/>
                            <a:cs typeface="Dubai" panose="020B0503030403030204" pitchFamily="34" charset="-78"/>
                          </a:rPr>
                        </m:ctrlPr>
                      </m:accPr>
                      <m:e>
                        <m:r>
                          <a:rPr lang="en-IN" i="1">
                            <a:effectLst/>
                            <a:latin typeface="Cambria Math" panose="02040503050406030204" pitchFamily="18" charset="0"/>
                            <a:ea typeface="Times New Roman" panose="02020603050405020304" pitchFamily="18" charset="0"/>
                            <a:cs typeface="Dubai" panose="020B0503030403030204" pitchFamily="34" charset="-78"/>
                          </a:rPr>
                          <m:t>𝐾</m:t>
                        </m:r>
                      </m:e>
                    </m:acc>
                  </m:oMath>
                </a14:m>
                <a:r>
                  <a:rPr lang="en-IN" dirty="0">
                    <a:effectLst/>
                    <a:ea typeface="Times New Roman" panose="02020603050405020304" pitchFamily="18" charset="0"/>
                    <a:cs typeface="Dubai" panose="020B0503030403030204" pitchFamily="34" charset="-78"/>
                  </a:rPr>
                  <a:t>  										(1)</a:t>
                </a:r>
              </a:p>
              <a:p>
                <a:r>
                  <a:rPr lang="en-IN" dirty="0">
                    <a:effectLst/>
                    <a:ea typeface="Times New Roman" panose="02020603050405020304" pitchFamily="18" charset="0"/>
                  </a:rPr>
                  <a:t>(restricts the total truck stops to be capped by the maximum allowable clusters)</a:t>
                </a:r>
                <a:endParaRPr lang="en-IN" dirty="0">
                  <a:effectLst/>
                  <a:ea typeface="Times New Roman" panose="02020603050405020304" pitchFamily="18" charset="0"/>
                  <a:cs typeface="Dubai" panose="020B0503030403030204" pitchFamily="34" charset="-78"/>
                </a:endParaRPr>
              </a:p>
              <a:p>
                <a14:m>
                  <m:oMath xmlns:m="http://schemas.openxmlformats.org/officeDocument/2006/math">
                    <m:sSub>
                      <m:sSub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i="1">
                            <a:effectLst/>
                            <a:latin typeface="Cambria Math" panose="02040503050406030204" pitchFamily="18" charset="0"/>
                            <a:ea typeface="Times New Roman" panose="02020603050405020304" pitchFamily="18" charset="0"/>
                            <a:cs typeface="Dubai" panose="020B0503030403030204" pitchFamily="34" charset="-78"/>
                          </a:rPr>
                          <m:t>𝑥</m:t>
                        </m:r>
                      </m:e>
                      <m:sub>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sub>
                    </m:sSub>
                    <m:r>
                      <a:rPr lang="en-IN">
                        <a:effectLst/>
                        <a:latin typeface="Cambria Math" panose="02040503050406030204" pitchFamily="18" charset="0"/>
                        <a:ea typeface="Times New Roman" panose="02020603050405020304" pitchFamily="18" charset="0"/>
                        <a:cs typeface="Dubai" panose="020B0503030403030204" pitchFamily="34" charset="-78"/>
                      </a:rPr>
                      <m:t>⩽</m:t>
                    </m:r>
                    <m:sSub>
                      <m:sSub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i="1">
                            <a:effectLst/>
                            <a:latin typeface="Cambria Math" panose="02040503050406030204" pitchFamily="18" charset="0"/>
                            <a:ea typeface="Times New Roman" panose="02020603050405020304" pitchFamily="18" charset="0"/>
                            <a:cs typeface="Dubai" panose="020B0503030403030204" pitchFamily="34" charset="-78"/>
                          </a:rPr>
                          <m:t>𝑥</m:t>
                        </m:r>
                      </m:e>
                      <m:sub>
                        <m:r>
                          <a:rPr lang="en-IN" i="1">
                            <a:effectLst/>
                            <a:latin typeface="Cambria Math" panose="02040503050406030204" pitchFamily="18" charset="0"/>
                            <a:ea typeface="Times New Roman" panose="02020603050405020304" pitchFamily="18" charset="0"/>
                            <a:cs typeface="Dubai" panose="020B0503030403030204" pitchFamily="34" charset="-78"/>
                          </a:rPr>
                          <m:t>𝑙𝑙</m:t>
                        </m:r>
                      </m:sub>
                    </m:sSub>
                    <m:box>
                      <m:boxPr>
                        <m:ctrlPr>
                          <a:rPr lang="en-IN" i="1">
                            <a:effectLst/>
                            <a:latin typeface="Cambria Math" panose="02040503050406030204" pitchFamily="18" charset="0"/>
                            <a:ea typeface="Times New Roman" panose="02020603050405020304" pitchFamily="18" charset="0"/>
                            <a:cs typeface="Dubai" panose="020B0503030403030204" pitchFamily="34" charset="-78"/>
                          </a:rPr>
                        </m:ctrlPr>
                      </m:boxPr>
                      <m:e>
                        <m:r>
                          <a:rPr lang="en-IN">
                            <a:effectLst/>
                            <a:latin typeface="Cambria Math" panose="02040503050406030204" pitchFamily="18" charset="0"/>
                            <a:ea typeface="Times New Roman" panose="02020603050405020304" pitchFamily="18" charset="0"/>
                            <a:cs typeface="Dubai" panose="020B0503030403030204" pitchFamily="34" charset="-78"/>
                          </a:rPr>
                          <m:t> </m:t>
                        </m:r>
                      </m:e>
                    </m:box>
                    <m:r>
                      <a:rPr lang="en-IN">
                        <a:effectLst/>
                        <a:latin typeface="Cambria Math" panose="02040503050406030204" pitchFamily="18" charset="0"/>
                        <a:ea typeface="Times New Roman" panose="02020603050405020304" pitchFamily="18" charset="0"/>
                        <a:cs typeface="Dubai" panose="020B0503030403030204" pitchFamily="34" charset="-78"/>
                      </a:rPr>
                      <m:t>∀</m:t>
                    </m:r>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𝑙</m:t>
                    </m:r>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ℒ</m:t>
                    </m:r>
                  </m:oMath>
                </a14:m>
                <a:r>
                  <a:rPr lang="en-IN" dirty="0">
                    <a:effectLst/>
                    <a:ea typeface="Times New Roman" panose="02020603050405020304" pitchFamily="18" charset="0"/>
                    <a:cs typeface="Dubai" panose="020B0503030403030204" pitchFamily="34" charset="-78"/>
                  </a:rPr>
                  <a:t> 										(2)</a:t>
                </a:r>
              </a:p>
              <a:p>
                <a:r>
                  <a:rPr lang="en-IN" dirty="0">
                    <a:effectLst/>
                    <a:ea typeface="Times New Roman" panose="02020603050405020304" pitchFamily="18" charset="0"/>
                  </a:rPr>
                  <a:t>(allows a delivery location to be assigned to another location only if it serves as a focal point)</a:t>
                </a:r>
                <a:endParaRPr lang="en-IN" dirty="0">
                  <a:effectLst/>
                  <a:ea typeface="Times New Roman" panose="02020603050405020304" pitchFamily="18" charset="0"/>
                  <a:cs typeface="Dubai" panose="020B0503030403030204" pitchFamily="34" charset="-78"/>
                </a:endParaRPr>
              </a:p>
              <a:p>
                <a14:m>
                  <m:oMath xmlns:m="http://schemas.openxmlformats.org/officeDocument/2006/math">
                    <m:nary>
                      <m:naryPr>
                        <m:chr m:val="∑"/>
                        <m:limLoc m:val="undOvr"/>
                        <m:grow m:val="on"/>
                        <m:supHide m:val="on"/>
                        <m:ctrlPr>
                          <a:rPr lang="en-IN" i="1">
                            <a:effectLst/>
                            <a:latin typeface="Cambria Math" panose="02040503050406030204" pitchFamily="18" charset="0"/>
                            <a:ea typeface="Times New Roman" panose="02020603050405020304" pitchFamily="18" charset="0"/>
                            <a:cs typeface="Dubai" panose="020B0503030403030204" pitchFamily="34" charset="-78"/>
                          </a:rPr>
                        </m:ctrlPr>
                      </m:naryPr>
                      <m:sub>
                        <m:r>
                          <a:rPr lang="en-IN" i="1">
                            <a:effectLst/>
                            <a:latin typeface="Cambria Math" panose="02040503050406030204" pitchFamily="18" charset="0"/>
                            <a:ea typeface="Times New Roman" panose="02020603050405020304" pitchFamily="18" charset="0"/>
                            <a:cs typeface="Dubai" panose="020B0503030403030204" pitchFamily="34" charset="-78"/>
                          </a:rPr>
                          <m:t>𝑙</m:t>
                        </m:r>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ℒ</m:t>
                        </m:r>
                      </m:sub>
                      <m:sup/>
                      <m:e>
                        <m:r>
                          <a:rPr lang="en-IN">
                            <a:effectLst/>
                            <a:latin typeface="Cambria Math" panose="02040503050406030204" pitchFamily="18" charset="0"/>
                            <a:ea typeface="Times New Roman" panose="02020603050405020304" pitchFamily="18" charset="0"/>
                            <a:cs typeface="Dubai" panose="020B0503030403030204" pitchFamily="34" charset="-78"/>
                          </a:rPr>
                          <m:t> </m:t>
                        </m:r>
                      </m:e>
                    </m:nary>
                    <m:r>
                      <a:rPr lang="en-IN">
                        <a:effectLst/>
                        <a:latin typeface="Cambria Math" panose="02040503050406030204" pitchFamily="18" charset="0"/>
                        <a:ea typeface="Times New Roman" panose="02020603050405020304" pitchFamily="18" charset="0"/>
                        <a:cs typeface="Dubai" panose="020B0503030403030204" pitchFamily="34" charset="-78"/>
                      </a:rPr>
                      <m:t> </m:t>
                    </m:r>
                    <m:sSub>
                      <m:sSub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i="1">
                            <a:effectLst/>
                            <a:latin typeface="Cambria Math" panose="02040503050406030204" pitchFamily="18" charset="0"/>
                            <a:ea typeface="Times New Roman" panose="02020603050405020304" pitchFamily="18" charset="0"/>
                            <a:cs typeface="Dubai" panose="020B0503030403030204" pitchFamily="34" charset="-78"/>
                          </a:rPr>
                          <m:t>𝑥</m:t>
                        </m:r>
                      </m:e>
                      <m:sub>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r>
                          <a:rPr lang="en-IN" i="1">
                            <a:effectLst/>
                            <a:latin typeface="Cambria Math" panose="02040503050406030204" pitchFamily="18" charset="0"/>
                            <a:ea typeface="Times New Roman" panose="02020603050405020304" pitchFamily="18" charset="0"/>
                            <a:cs typeface="Dubai" panose="020B0503030403030204" pitchFamily="34" charset="-78"/>
                          </a:rPr>
                          <m:t>𝑙</m:t>
                        </m:r>
                      </m:sub>
                    </m:sSub>
                    <m:r>
                      <a:rPr lang="en-IN">
                        <a:effectLst/>
                        <a:latin typeface="Cambria Math" panose="02040503050406030204" pitchFamily="18" charset="0"/>
                        <a:ea typeface="Times New Roman" panose="02020603050405020304" pitchFamily="18" charset="0"/>
                        <a:cs typeface="Dubai" panose="020B0503030403030204" pitchFamily="34" charset="-78"/>
                      </a:rPr>
                      <m:t>=1</m:t>
                    </m:r>
                    <m:box>
                      <m:boxPr>
                        <m:ctrlPr>
                          <a:rPr lang="en-IN" i="1">
                            <a:effectLst/>
                            <a:latin typeface="Cambria Math" panose="02040503050406030204" pitchFamily="18" charset="0"/>
                            <a:ea typeface="Times New Roman" panose="02020603050405020304" pitchFamily="18" charset="0"/>
                            <a:cs typeface="Dubai" panose="020B0503030403030204" pitchFamily="34" charset="-78"/>
                          </a:rPr>
                        </m:ctrlPr>
                      </m:boxPr>
                      <m:e>
                        <m:r>
                          <a:rPr lang="en-IN">
                            <a:effectLst/>
                            <a:latin typeface="Cambria Math" panose="02040503050406030204" pitchFamily="18" charset="0"/>
                            <a:ea typeface="Times New Roman" panose="02020603050405020304" pitchFamily="18" charset="0"/>
                            <a:cs typeface="Dubai" panose="020B0503030403030204" pitchFamily="34" charset="-78"/>
                          </a:rPr>
                          <m:t> </m:t>
                        </m:r>
                      </m:e>
                    </m:box>
                    <m:r>
                      <a:rPr lang="en-IN">
                        <a:effectLst/>
                        <a:latin typeface="Cambria Math" panose="02040503050406030204" pitchFamily="18" charset="0"/>
                        <a:ea typeface="Times New Roman" panose="02020603050405020304" pitchFamily="18" charset="0"/>
                        <a:cs typeface="Dubai" panose="020B0503030403030204" pitchFamily="34" charset="-78"/>
                      </a:rPr>
                      <m:t>∀</m:t>
                    </m:r>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ℒ</m:t>
                    </m:r>
                  </m:oMath>
                </a14:m>
                <a:r>
                  <a:rPr lang="en-IN" dirty="0">
                    <a:effectLst/>
                    <a:ea typeface="Times New Roman" panose="02020603050405020304" pitchFamily="18" charset="0"/>
                    <a:cs typeface="Dubai" panose="020B0503030403030204" pitchFamily="34" charset="-78"/>
                  </a:rPr>
                  <a:t> 									(3)</a:t>
                </a:r>
              </a:p>
              <a:p>
                <a:r>
                  <a:rPr lang="en-IN" dirty="0">
                    <a:effectLst/>
                    <a:ea typeface="Times New Roman" panose="02020603050405020304" pitchFamily="18" charset="0"/>
                  </a:rPr>
                  <a:t>(ensures that every delivery location is assigned to exactly one cluster focal point location)</a:t>
                </a:r>
                <a:endParaRPr lang="en-IN" dirty="0">
                  <a:effectLst/>
                  <a:ea typeface="Times New Roman" panose="02020603050405020304" pitchFamily="18" charset="0"/>
                  <a:cs typeface="Dubai" panose="020B0503030403030204" pitchFamily="34" charset="-78"/>
                </a:endParaRPr>
              </a:p>
              <a:p>
                <a14:m>
                  <m:oMath xmlns:m="http://schemas.openxmlformats.org/officeDocument/2006/math">
                    <m:sSub>
                      <m:sSub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i="1">
                            <a:effectLst/>
                            <a:latin typeface="Cambria Math" panose="02040503050406030204" pitchFamily="18" charset="0"/>
                            <a:ea typeface="Times New Roman" panose="02020603050405020304" pitchFamily="18" charset="0"/>
                            <a:cs typeface="Dubai" panose="020B0503030403030204" pitchFamily="34" charset="-78"/>
                          </a:rPr>
                          <m:t>𝑥</m:t>
                        </m:r>
                      </m:e>
                      <m:sub>
                        <m:r>
                          <a:rPr lang="en-IN" i="1">
                            <a:effectLst/>
                            <a:latin typeface="Cambria Math" panose="02040503050406030204" pitchFamily="18" charset="0"/>
                            <a:ea typeface="Times New Roman" panose="02020603050405020304" pitchFamily="18" charset="0"/>
                            <a:cs typeface="Dubai" panose="020B0503030403030204" pitchFamily="34" charset="-78"/>
                          </a:rPr>
                          <m:t>𝑙𝑙</m:t>
                        </m:r>
                      </m:sub>
                    </m:sSub>
                    <m:r>
                      <a:rPr lang="en-IN">
                        <a:effectLst/>
                        <a:latin typeface="Cambria Math" panose="02040503050406030204" pitchFamily="18" charset="0"/>
                        <a:ea typeface="Times New Roman" panose="02020603050405020304" pitchFamily="18" charset="0"/>
                        <a:cs typeface="Dubai" panose="020B0503030403030204" pitchFamily="34" charset="-78"/>
                      </a:rPr>
                      <m:t>=1</m:t>
                    </m:r>
                    <m:box>
                      <m:boxPr>
                        <m:ctrlPr>
                          <a:rPr lang="en-IN" i="1">
                            <a:effectLst/>
                            <a:latin typeface="Cambria Math" panose="02040503050406030204" pitchFamily="18" charset="0"/>
                            <a:ea typeface="Times New Roman" panose="02020603050405020304" pitchFamily="18" charset="0"/>
                            <a:cs typeface="Dubai" panose="020B0503030403030204" pitchFamily="34" charset="-78"/>
                          </a:rPr>
                        </m:ctrlPr>
                      </m:boxPr>
                      <m:e>
                        <m:r>
                          <a:rPr lang="en-IN">
                            <a:effectLst/>
                            <a:latin typeface="Cambria Math" panose="02040503050406030204" pitchFamily="18" charset="0"/>
                            <a:ea typeface="Times New Roman" panose="02020603050405020304" pitchFamily="18" charset="0"/>
                            <a:cs typeface="Dubai" panose="020B0503030403030204" pitchFamily="34" charset="-78"/>
                          </a:rPr>
                          <m:t> </m:t>
                        </m:r>
                      </m:e>
                    </m:box>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𝑙</m:t>
                    </m:r>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ℒ</m:t>
                    </m:r>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𝑙</m:t>
                    </m:r>
                    <m:r>
                      <a:rPr lang="en-IN">
                        <a:effectLst/>
                        <a:latin typeface="Cambria Math" panose="02040503050406030204" pitchFamily="18" charset="0"/>
                        <a:ea typeface="Times New Roman" panose="02020603050405020304" pitchFamily="18" charset="0"/>
                        <a:cs typeface="Dubai" panose="020B0503030403030204" pitchFamily="34" charset="-78"/>
                      </a:rPr>
                      <m:t>=</m:t>
                    </m:r>
                    <m:d>
                      <m:dPr>
                        <m:begChr m:val="{"/>
                        <m:endChr m:val="}"/>
                        <m:ctrlPr>
                          <a:rPr lang="en-IN" i="1">
                            <a:effectLst/>
                            <a:latin typeface="Cambria Math" panose="02040503050406030204" pitchFamily="18" charset="0"/>
                            <a:ea typeface="Times New Roman" panose="02020603050405020304" pitchFamily="18" charset="0"/>
                            <a:cs typeface="Dubai" panose="020B0503030403030204" pitchFamily="34" charset="-78"/>
                          </a:rPr>
                        </m:ctrlPr>
                      </m:dPr>
                      <m:e>
                        <m:sSub>
                          <m:sSub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b>
                            <m:r>
                              <a:rPr lang="en-IN">
                                <a:effectLst/>
                                <a:latin typeface="Cambria Math" panose="02040503050406030204" pitchFamily="18" charset="0"/>
                                <a:ea typeface="Times New Roman" panose="02020603050405020304" pitchFamily="18" charset="0"/>
                                <a:cs typeface="Dubai" panose="020B0503030403030204" pitchFamily="34" charset="-78"/>
                              </a:rPr>
                              <m:t>0</m:t>
                            </m:r>
                          </m:sub>
                        </m:sSub>
                      </m:e>
                    </m:d>
                    <m:r>
                      <a:rPr lang="en-IN" i="1">
                        <a:effectLst/>
                        <a:latin typeface="Cambria Math" panose="02040503050406030204" pitchFamily="18" charset="0"/>
                        <a:ea typeface="Times New Roman" panose="02020603050405020304" pitchFamily="18" charset="0"/>
                        <a:cs typeface="Dubai" panose="020B0503030403030204" pitchFamily="34" charset="-78"/>
                      </a:rPr>
                      <m:t>  </m:t>
                    </m:r>
                  </m:oMath>
                </a14:m>
                <a:r>
                  <a:rPr lang="en-IN" dirty="0">
                    <a:effectLst/>
                    <a:ea typeface="Times New Roman" panose="02020603050405020304" pitchFamily="18" charset="0"/>
                    <a:cs typeface="Dubai" panose="020B0503030403030204" pitchFamily="34" charset="-78"/>
                  </a:rPr>
                  <a:t> 									(4)</a:t>
                </a:r>
              </a:p>
              <a:p>
                <a:r>
                  <a:rPr lang="en-IN" dirty="0">
                    <a:effectLst/>
                    <a:ea typeface="Times New Roman" panose="02020603050405020304" pitchFamily="18" charset="0"/>
                  </a:rPr>
                  <a:t>(forces the depot to be a focal point so that it can dispatch drones to nearby locations.) </a:t>
                </a:r>
              </a:p>
              <a:p>
                <a14:m>
                  <m:oMath xmlns:m="http://schemas.openxmlformats.org/officeDocument/2006/math">
                    <m:nary>
                      <m:naryPr>
                        <m:chr m:val="∑"/>
                        <m:limLoc m:val="undOvr"/>
                        <m:grow m:val="on"/>
                        <m:supHide m:val="on"/>
                        <m:ctrlPr>
                          <a:rPr lang="en-IN" i="1" smtClean="0">
                            <a:effectLst/>
                            <a:latin typeface="Cambria Math" panose="02040503050406030204" pitchFamily="18" charset="0"/>
                            <a:ea typeface="Times New Roman" panose="02020603050405020304" pitchFamily="18" charset="0"/>
                            <a:cs typeface="Dubai" panose="020B0503030403030204" pitchFamily="34" charset="-78"/>
                          </a:rPr>
                        </m:ctrlPr>
                      </m:naryPr>
                      <m:sub>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ℒ</m:t>
                        </m:r>
                      </m:sub>
                      <m:sup/>
                      <m:e>
                        <m:r>
                          <a:rPr lang="en-IN">
                            <a:effectLst/>
                            <a:latin typeface="Cambria Math" panose="02040503050406030204" pitchFamily="18" charset="0"/>
                            <a:ea typeface="Times New Roman" panose="02020603050405020304" pitchFamily="18" charset="0"/>
                            <a:cs typeface="Dubai" panose="020B0503030403030204" pitchFamily="34" charset="-78"/>
                          </a:rPr>
                          <m:t> </m:t>
                        </m:r>
                      </m:e>
                    </m:nary>
                    <m:r>
                      <a:rPr lang="en-IN">
                        <a:effectLst/>
                        <a:latin typeface="Cambria Math" panose="02040503050406030204" pitchFamily="18" charset="0"/>
                        <a:ea typeface="Times New Roman" panose="02020603050405020304" pitchFamily="18" charset="0"/>
                        <a:cs typeface="Dubai" panose="020B0503030403030204" pitchFamily="34" charset="-78"/>
                      </a:rPr>
                      <m:t> </m:t>
                    </m:r>
                    <m:sSub>
                      <m:sSub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i="1">
                            <a:effectLst/>
                            <a:latin typeface="Cambria Math" panose="02040503050406030204" pitchFamily="18" charset="0"/>
                            <a:ea typeface="Times New Roman" panose="02020603050405020304" pitchFamily="18" charset="0"/>
                            <a:cs typeface="Dubai" panose="020B0503030403030204" pitchFamily="34" charset="-78"/>
                          </a:rPr>
                          <m:t>𝑥</m:t>
                        </m:r>
                      </m:e>
                      <m:sub>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r>
                          <a:rPr lang="en-IN" i="1">
                            <a:effectLst/>
                            <a:latin typeface="Cambria Math" panose="02040503050406030204" pitchFamily="18" charset="0"/>
                            <a:ea typeface="Times New Roman" panose="02020603050405020304" pitchFamily="18" charset="0"/>
                            <a:cs typeface="Dubai" panose="020B0503030403030204" pitchFamily="34" charset="-78"/>
                          </a:rPr>
                          <m:t>𝑙</m:t>
                        </m:r>
                      </m:sub>
                    </m:sSub>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𝑔</m:t>
                    </m:r>
                    <m:r>
                      <a:rPr lang="en-IN">
                        <a:effectLst/>
                        <a:latin typeface="Cambria Math" panose="02040503050406030204" pitchFamily="18" charset="0"/>
                        <a:ea typeface="Times New Roman" panose="02020603050405020304" pitchFamily="18" charset="0"/>
                        <a:cs typeface="Dubai" panose="020B0503030403030204" pitchFamily="34" charset="-78"/>
                      </a:rPr>
                      <m:t>+1</m:t>
                    </m:r>
                    <m:box>
                      <m:boxPr>
                        <m:ctrlPr>
                          <a:rPr lang="en-IN" i="1">
                            <a:effectLst/>
                            <a:latin typeface="Cambria Math" panose="02040503050406030204" pitchFamily="18" charset="0"/>
                            <a:ea typeface="Times New Roman" panose="02020603050405020304" pitchFamily="18" charset="0"/>
                            <a:cs typeface="Dubai" panose="020B0503030403030204" pitchFamily="34" charset="-78"/>
                          </a:rPr>
                        </m:ctrlPr>
                      </m:boxPr>
                      <m:e>
                        <m:r>
                          <a:rPr lang="en-IN">
                            <a:effectLst/>
                            <a:latin typeface="Cambria Math" panose="02040503050406030204" pitchFamily="18" charset="0"/>
                            <a:ea typeface="Times New Roman" panose="02020603050405020304" pitchFamily="18" charset="0"/>
                            <a:cs typeface="Dubai" panose="020B0503030403030204" pitchFamily="34" charset="-78"/>
                          </a:rPr>
                          <m:t> </m:t>
                        </m:r>
                      </m:e>
                    </m:box>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𝑙</m:t>
                    </m:r>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ℒ</m:t>
                    </m:r>
                  </m:oMath>
                </a14:m>
                <a:r>
                  <a:rPr lang="en-IN" dirty="0">
                    <a:effectLst/>
                    <a:ea typeface="Times New Roman" panose="02020603050405020304" pitchFamily="18" charset="0"/>
                    <a:cs typeface="Dubai" panose="020B0503030403030204" pitchFamily="34" charset="-78"/>
                  </a:rPr>
                  <a:t>  									(5)</a:t>
                </a:r>
              </a:p>
              <a:p>
                <a:pPr marL="0" marR="0" lvl="0" indent="0" algn="l" defTabSz="914400" rtl="0" eaLnBrk="1" fontAlgn="auto" latinLnBrk="0" hangingPunct="1">
                  <a:spcBef>
                    <a:spcPts val="0"/>
                  </a:spcBef>
                  <a:spcAft>
                    <a:spcPts val="0"/>
                  </a:spcAft>
                  <a:buClrTx/>
                  <a:buSzTx/>
                  <a:buFontTx/>
                  <a:buNone/>
                  <a:tabLst/>
                  <a:defRPr/>
                </a:pPr>
                <a:r>
                  <a:rPr kumimoji="0" lang="en-IN" b="0" i="0" u="none" strike="noStrike" kern="1200" cap="none" spc="0" normalizeH="0" baseline="0" noProof="0" dirty="0">
                    <a:ln>
                      <a:noFill/>
                    </a:ln>
                    <a:solidFill>
                      <a:prstClr val="black"/>
                    </a:solidFill>
                    <a:effectLst/>
                    <a:uLnTx/>
                    <a:uFillTx/>
                    <a:ea typeface="Times New Roman" panose="02020603050405020304" pitchFamily="18" charset="0"/>
                    <a:cs typeface="Dubai" panose="020B0503030403030204" pitchFamily="34" charset="-78"/>
                  </a:rPr>
                  <a:t>(ensures that the number of drone-supplied locations in each cluster cannot exceed the total drones carried by the truck.)</a:t>
                </a:r>
                <a:endParaRPr lang="en-IN" dirty="0">
                  <a:effectLst/>
                  <a:ea typeface="Times New Roman" panose="02020603050405020304" pitchFamily="18" charset="0"/>
                  <a:cs typeface="Dubai" panose="020B0503030403030204" pitchFamily="34" charset="-78"/>
                </a:endParaRPr>
              </a:p>
              <a:p>
                <a:endParaRPr lang="en-IN" dirty="0">
                  <a:effectLst/>
                  <a:ea typeface="Times New Roman" panose="02020603050405020304" pitchFamily="18" charset="0"/>
                  <a:cs typeface="Dubai" panose="020B0503030403030204" pitchFamily="34" charset="-78"/>
                </a:endParaRPr>
              </a:p>
            </p:txBody>
          </p:sp>
        </mc:Choice>
        <mc:Fallback xmlns="">
          <p:sp>
            <p:nvSpPr>
              <p:cNvPr id="4" name="TextBox 3">
                <a:extLst>
                  <a:ext uri="{FF2B5EF4-FFF2-40B4-BE49-F238E27FC236}">
                    <a16:creationId xmlns:a16="http://schemas.microsoft.com/office/drawing/2014/main" id="{31A839B5-544E-D33C-1593-DAC8D41A55F0}"/>
                  </a:ext>
                </a:extLst>
              </p:cNvPr>
              <p:cNvSpPr txBox="1">
                <a:spLocks noRot="1" noChangeAspect="1" noMove="1" noResize="1" noEditPoints="1" noAdjustHandles="1" noChangeArrowheads="1" noChangeShapeType="1" noTextEdit="1"/>
              </p:cNvSpPr>
              <p:nvPr/>
            </p:nvSpPr>
            <p:spPr>
              <a:xfrm>
                <a:off x="972670" y="2001139"/>
                <a:ext cx="10654554" cy="4240135"/>
              </a:xfrm>
              <a:prstGeom prst="rect">
                <a:avLst/>
              </a:prstGeom>
              <a:blipFill>
                <a:blip r:embed="rId2"/>
                <a:stretch>
                  <a:fillRect l="-32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F9DA2B-956F-E5A1-0A05-344C9CCD3510}"/>
                  </a:ext>
                </a:extLst>
              </p:cNvPr>
              <p:cNvSpPr txBox="1"/>
              <p:nvPr/>
            </p:nvSpPr>
            <p:spPr>
              <a:xfrm>
                <a:off x="2389093" y="1485709"/>
                <a:ext cx="6826625" cy="1030860"/>
              </a:xfrm>
              <a:prstGeom prst="rect">
                <a:avLst/>
              </a:prstGeom>
              <a:noFill/>
              <a:ln>
                <a:solidFill>
                  <a:schemeClr val="accent1"/>
                </a:solidFill>
              </a:ln>
            </p:spPr>
            <p:txBody>
              <a:bodyPr wrap="square" rtlCol="0">
                <a:spAutoFit/>
              </a:bodyPr>
              <a:lstStyle/>
              <a:p>
                <a:pPr algn="ctr">
                  <a:lnSpc>
                    <a:spcPct val="150000"/>
                  </a:lnSpc>
                </a:pPr>
                <a14:m>
                  <m:oMathPara xmlns:m="http://schemas.openxmlformats.org/officeDocument/2006/math">
                    <m:oMathParaPr>
                      <m:jc m:val="centerGroup"/>
                    </m:oMathParaPr>
                    <m:oMath xmlns:m="http://schemas.openxmlformats.org/officeDocument/2006/math">
                      <m:r>
                        <m:rPr>
                          <m:nor/>
                        </m:rPr>
                        <a:rPr lang="en-IN" sz="1600" smtClean="0">
                          <a:effectLst/>
                          <a:ea typeface="Times New Roman" panose="02020603050405020304" pitchFamily="18" charset="0"/>
                          <a:cs typeface="Dubai" panose="020B0503030403030204" pitchFamily="34" charset="-78"/>
                        </a:rPr>
                        <m:t>Minimize</m:t>
                      </m:r>
                      <m:r>
                        <m:rPr>
                          <m:nor/>
                        </m:rPr>
                        <a:rPr lang="en-IN" sz="1600" i="1" smtClean="0">
                          <a:effectLst/>
                          <a:ea typeface="Times New Roman" panose="02020603050405020304" pitchFamily="18" charset="0"/>
                          <a:cs typeface="Dubai" panose="020B0503030403030204" pitchFamily="34" charset="-78"/>
                        </a:rPr>
                        <m:t> </m:t>
                      </m:r>
                      <m:r>
                        <a:rPr lang="en-IN" sz="1600" b="0" i="1" smtClean="0">
                          <a:effectLst/>
                          <a:latin typeface="Cambria Math" panose="02040503050406030204" pitchFamily="18" charset="0"/>
                          <a:ea typeface="Times New Roman" panose="02020603050405020304" pitchFamily="18" charset="0"/>
                          <a:cs typeface="Dubai" panose="020B0503030403030204" pitchFamily="34" charset="-78"/>
                        </a:rPr>
                        <m:t>𝐶</m:t>
                      </m:r>
                      <m:r>
                        <a:rPr lang="en-IN" sz="1600">
                          <a:effectLst/>
                          <a:latin typeface="Cambria Math" panose="02040503050406030204" pitchFamily="18" charset="0"/>
                          <a:ea typeface="Times New Roman" panose="02020603050405020304" pitchFamily="18" charset="0"/>
                          <a:cs typeface="Dubai" panose="020B0503030403030204" pitchFamily="34" charset="-78"/>
                        </a:rPr>
                        <m:t>=</m:t>
                      </m:r>
                      <m:sSubSup>
                        <m:sSubSupPr>
                          <m:ctrlPr>
                            <a:rPr lang="en-IN" sz="1600" i="1">
                              <a:effectLst/>
                              <a:latin typeface="Cambria Math" panose="02040503050406030204" pitchFamily="18" charset="0"/>
                              <a:ea typeface="Times New Roman" panose="02020603050405020304" pitchFamily="18" charset="0"/>
                              <a:cs typeface="Dubai" panose="020B0503030403030204" pitchFamily="34" charset="-78"/>
                            </a:rPr>
                          </m:ctrlPr>
                        </m:sSubSupPr>
                        <m:e>
                          <m:r>
                            <a:rPr lang="en-IN" sz="1600" i="1">
                              <a:effectLst/>
                              <a:latin typeface="Cambria Math" panose="02040503050406030204" pitchFamily="18" charset="0"/>
                              <a:ea typeface="Times New Roman" panose="02020603050405020304" pitchFamily="18" charset="0"/>
                              <a:cs typeface="Dubai" panose="020B0503030403030204" pitchFamily="34" charset="-78"/>
                            </a:rPr>
                            <m:t>𝐶</m:t>
                          </m:r>
                        </m:e>
                        <m:sub>
                          <m:r>
                            <a:rPr lang="en-IN" sz="1600">
                              <a:effectLst/>
                              <a:latin typeface="Cambria Math" panose="02040503050406030204" pitchFamily="18" charset="0"/>
                              <a:ea typeface="Times New Roman" panose="02020603050405020304" pitchFamily="18" charset="0"/>
                              <a:cs typeface="Dubai" panose="020B0503030403030204" pitchFamily="34" charset="-78"/>
                            </a:rPr>
                            <m:t>2</m:t>
                          </m:r>
                        </m:sub>
                        <m:sup>
                          <m:r>
                            <a:rPr lang="en-IN" sz="1600" i="1">
                              <a:effectLst/>
                              <a:latin typeface="Cambria Math" panose="02040503050406030204" pitchFamily="18" charset="0"/>
                              <a:ea typeface="Times New Roman" panose="02020603050405020304" pitchFamily="18" charset="0"/>
                              <a:cs typeface="Dubai" panose="020B0503030403030204" pitchFamily="34" charset="-78"/>
                            </a:rPr>
                            <m:t>𝐷</m:t>
                          </m:r>
                        </m:sup>
                      </m:sSubSup>
                      <m:nary>
                        <m:naryPr>
                          <m:chr m:val="∑"/>
                          <m:limLoc m:val="undOvr"/>
                          <m:grow m:val="on"/>
                          <m:supHide m:val="on"/>
                          <m:ctrlPr>
                            <a:rPr lang="en-IN" sz="1600" i="1">
                              <a:effectLst/>
                              <a:latin typeface="Cambria Math" panose="02040503050406030204" pitchFamily="18" charset="0"/>
                              <a:ea typeface="Times New Roman" panose="02020603050405020304" pitchFamily="18" charset="0"/>
                              <a:cs typeface="Dubai" panose="020B0503030403030204" pitchFamily="34" charset="-78"/>
                            </a:rPr>
                          </m:ctrlPr>
                        </m:naryPr>
                        <m:sub>
                          <m:sSup>
                            <m:sSupPr>
                              <m:ctrlPr>
                                <a:rPr lang="en-IN" sz="1600"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sz="1600"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sz="1600" i="1">
                                  <a:effectLst/>
                                  <a:latin typeface="Cambria Math" panose="02040503050406030204" pitchFamily="18" charset="0"/>
                                  <a:ea typeface="Times New Roman" panose="02020603050405020304" pitchFamily="18" charset="0"/>
                                  <a:cs typeface="Dubai" panose="020B0503030403030204" pitchFamily="34" charset="-78"/>
                                </a:rPr>
                                <m:t>′</m:t>
                              </m:r>
                            </m:sup>
                          </m:sSup>
                          <m:r>
                            <a:rPr lang="en-IN" sz="1600">
                              <a:effectLst/>
                              <a:latin typeface="Cambria Math" panose="02040503050406030204" pitchFamily="18" charset="0"/>
                              <a:ea typeface="Times New Roman" panose="02020603050405020304" pitchFamily="18" charset="0"/>
                              <a:cs typeface="Dubai" panose="020B0503030403030204" pitchFamily="34" charset="-78"/>
                            </a:rPr>
                            <m:t>∈</m:t>
                          </m:r>
                          <m:r>
                            <a:rPr lang="en-IN" sz="1600" i="1">
                              <a:effectLst/>
                              <a:latin typeface="Cambria Math" panose="02040503050406030204" pitchFamily="18" charset="0"/>
                              <a:ea typeface="Times New Roman" panose="02020603050405020304" pitchFamily="18" charset="0"/>
                              <a:cs typeface="Dubai" panose="020B0503030403030204" pitchFamily="34" charset="-78"/>
                            </a:rPr>
                            <m:t>𝒮</m:t>
                          </m:r>
                        </m:sub>
                        <m:sup/>
                        <m:e>
                          <m:r>
                            <a:rPr lang="en-IN" sz="1600">
                              <a:effectLst/>
                              <a:latin typeface="Cambria Math" panose="02040503050406030204" pitchFamily="18" charset="0"/>
                              <a:ea typeface="Times New Roman" panose="02020603050405020304" pitchFamily="18" charset="0"/>
                              <a:cs typeface="Dubai" panose="020B0503030403030204" pitchFamily="34" charset="-78"/>
                            </a:rPr>
                            <m:t> </m:t>
                          </m:r>
                        </m:e>
                      </m:nary>
                      <m:nary>
                        <m:naryPr>
                          <m:chr m:val="∑"/>
                          <m:limLoc m:val="undOvr"/>
                          <m:grow m:val="on"/>
                          <m:supHide m:val="on"/>
                          <m:ctrlPr>
                            <a:rPr lang="en-IN" sz="1600" i="1">
                              <a:effectLst/>
                              <a:latin typeface="Cambria Math" panose="02040503050406030204" pitchFamily="18" charset="0"/>
                              <a:ea typeface="Times New Roman" panose="02020603050405020304" pitchFamily="18" charset="0"/>
                              <a:cs typeface="Dubai" panose="020B0503030403030204" pitchFamily="34" charset="-78"/>
                            </a:rPr>
                          </m:ctrlPr>
                        </m:naryPr>
                        <m:sub>
                          <m:r>
                            <a:rPr lang="en-IN" sz="1600" i="1">
                              <a:effectLst/>
                              <a:latin typeface="Cambria Math" panose="02040503050406030204" pitchFamily="18" charset="0"/>
                              <a:ea typeface="Times New Roman" panose="02020603050405020304" pitchFamily="18" charset="0"/>
                              <a:cs typeface="Dubai" panose="020B0503030403030204" pitchFamily="34" charset="-78"/>
                            </a:rPr>
                            <m:t>𝑙</m:t>
                          </m:r>
                          <m:r>
                            <a:rPr lang="en-IN" sz="1600">
                              <a:effectLst/>
                              <a:latin typeface="Cambria Math" panose="02040503050406030204" pitchFamily="18" charset="0"/>
                              <a:ea typeface="Times New Roman" panose="02020603050405020304" pitchFamily="18" charset="0"/>
                              <a:cs typeface="Dubai" panose="020B0503030403030204" pitchFamily="34" charset="-78"/>
                            </a:rPr>
                            <m:t>∈</m:t>
                          </m:r>
                          <m:r>
                            <a:rPr lang="en-IN" sz="1600" i="1">
                              <a:effectLst/>
                              <a:latin typeface="Cambria Math" panose="02040503050406030204" pitchFamily="18" charset="0"/>
                              <a:ea typeface="Times New Roman" panose="02020603050405020304" pitchFamily="18" charset="0"/>
                              <a:cs typeface="Dubai" panose="020B0503030403030204" pitchFamily="34" charset="-78"/>
                            </a:rPr>
                            <m:t>𝒮</m:t>
                          </m:r>
                        </m:sub>
                        <m:sup/>
                        <m:e>
                          <m:r>
                            <a:rPr lang="en-IN" sz="1600">
                              <a:effectLst/>
                              <a:latin typeface="Cambria Math" panose="02040503050406030204" pitchFamily="18" charset="0"/>
                              <a:ea typeface="Times New Roman" panose="02020603050405020304" pitchFamily="18" charset="0"/>
                              <a:cs typeface="Dubai" panose="020B0503030403030204" pitchFamily="34" charset="-78"/>
                            </a:rPr>
                            <m:t> </m:t>
                          </m:r>
                        </m:e>
                      </m:nary>
                      <m:sSub>
                        <m:sSubPr>
                          <m:ctrlPr>
                            <a:rPr lang="en-IN" sz="1600"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sz="1600" i="1">
                              <a:effectLst/>
                              <a:latin typeface="Cambria Math" panose="02040503050406030204" pitchFamily="18" charset="0"/>
                              <a:ea typeface="Times New Roman" panose="02020603050405020304" pitchFamily="18" charset="0"/>
                              <a:cs typeface="Dubai" panose="020B0503030403030204" pitchFamily="34" charset="-78"/>
                            </a:rPr>
                            <m:t>𝑥</m:t>
                          </m:r>
                        </m:e>
                        <m:sub>
                          <m:sSup>
                            <m:sSupPr>
                              <m:ctrlPr>
                                <a:rPr lang="en-IN" sz="1600"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sz="1600"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sz="1600" i="1">
                                  <a:effectLst/>
                                  <a:latin typeface="Cambria Math" panose="02040503050406030204" pitchFamily="18" charset="0"/>
                                  <a:ea typeface="Times New Roman" panose="02020603050405020304" pitchFamily="18" charset="0"/>
                                  <a:cs typeface="Dubai" panose="020B0503030403030204" pitchFamily="34" charset="-78"/>
                                </a:rPr>
                                <m:t>𝑙</m:t>
                              </m:r>
                            </m:sup>
                          </m:sSup>
                        </m:sub>
                      </m:sSub>
                      <m:r>
                        <a:rPr lang="en-IN" sz="1600">
                          <a:effectLst/>
                          <a:latin typeface="Cambria Math" panose="02040503050406030204" pitchFamily="18" charset="0"/>
                          <a:ea typeface="Times New Roman" panose="02020603050405020304" pitchFamily="18" charset="0"/>
                          <a:cs typeface="Dubai" panose="020B0503030403030204" pitchFamily="34" charset="-78"/>
                        </a:rPr>
                        <m:t>×</m:t>
                      </m:r>
                      <m:d>
                        <m:dPr>
                          <m:ctrlPr>
                            <a:rPr lang="en-IN" sz="1600" i="1">
                              <a:effectLst/>
                              <a:latin typeface="Cambria Math" panose="02040503050406030204" pitchFamily="18" charset="0"/>
                              <a:ea typeface="Times New Roman" panose="02020603050405020304" pitchFamily="18" charset="0"/>
                              <a:cs typeface="Dubai" panose="020B0503030403030204" pitchFamily="34" charset="-78"/>
                            </a:rPr>
                          </m:ctrlPr>
                        </m:dPr>
                        <m:e>
                          <m:r>
                            <a:rPr lang="en-IN" sz="1600">
                              <a:effectLst/>
                              <a:latin typeface="Cambria Math" panose="02040503050406030204" pitchFamily="18" charset="0"/>
                              <a:ea typeface="Times New Roman" panose="02020603050405020304" pitchFamily="18" charset="0"/>
                              <a:cs typeface="Dubai" panose="020B0503030403030204" pitchFamily="34" charset="-78"/>
                            </a:rPr>
                            <m:t>2</m:t>
                          </m:r>
                          <m:sSub>
                            <m:sSubPr>
                              <m:ctrlPr>
                                <a:rPr lang="en-IN" sz="1600"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sz="1600" i="1">
                                  <a:effectLst/>
                                  <a:latin typeface="Cambria Math" panose="02040503050406030204" pitchFamily="18" charset="0"/>
                                  <a:ea typeface="Times New Roman" panose="02020603050405020304" pitchFamily="18" charset="0"/>
                                  <a:cs typeface="Dubai" panose="020B0503030403030204" pitchFamily="34" charset="-78"/>
                                </a:rPr>
                                <m:t>𝐷</m:t>
                              </m:r>
                            </m:e>
                            <m:sub>
                              <m:sSup>
                                <m:sSupPr>
                                  <m:ctrlPr>
                                    <a:rPr lang="en-IN" sz="1600"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sz="1600"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sz="1600" i="1">
                                      <a:effectLst/>
                                      <a:latin typeface="Cambria Math" panose="02040503050406030204" pitchFamily="18" charset="0"/>
                                      <a:ea typeface="Times New Roman" panose="02020603050405020304" pitchFamily="18" charset="0"/>
                                      <a:cs typeface="Dubai" panose="020B0503030403030204" pitchFamily="34" charset="-78"/>
                                    </a:rPr>
                                    <m:t>𝑉</m:t>
                                  </m:r>
                                </m:sup>
                              </m:sSup>
                            </m:sub>
                          </m:sSub>
                        </m:e>
                      </m:d>
                      <m:r>
                        <a:rPr lang="en-IN" sz="1600">
                          <a:effectLst/>
                          <a:latin typeface="Cambria Math" panose="02040503050406030204" pitchFamily="18" charset="0"/>
                          <a:ea typeface="Times New Roman" panose="02020603050405020304" pitchFamily="18" charset="0"/>
                          <a:cs typeface="Dubai" panose="020B0503030403030204" pitchFamily="34" charset="-78"/>
                        </a:rPr>
                        <m:t>+</m:t>
                      </m:r>
                      <m:sSup>
                        <m:sSupPr>
                          <m:ctrlPr>
                            <a:rPr lang="en-IN" sz="1600"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sz="1600" i="1">
                              <a:effectLst/>
                              <a:latin typeface="Cambria Math" panose="02040503050406030204" pitchFamily="18" charset="0"/>
                              <a:ea typeface="Times New Roman" panose="02020603050405020304" pitchFamily="18" charset="0"/>
                              <a:cs typeface="Dubai" panose="020B0503030403030204" pitchFamily="34" charset="-78"/>
                            </a:rPr>
                            <m:t>𝐶</m:t>
                          </m:r>
                        </m:e>
                        <m:sup>
                          <m:r>
                            <a:rPr lang="en-IN" sz="1600" i="1">
                              <a:effectLst/>
                              <a:latin typeface="Cambria Math" panose="02040503050406030204" pitchFamily="18" charset="0"/>
                              <a:ea typeface="Times New Roman" panose="02020603050405020304" pitchFamily="18" charset="0"/>
                              <a:cs typeface="Dubai" panose="020B0503030403030204" pitchFamily="34" charset="-78"/>
                            </a:rPr>
                            <m:t>𝑇</m:t>
                          </m:r>
                        </m:sup>
                      </m:sSup>
                      <m:nary>
                        <m:naryPr>
                          <m:chr m:val="∑"/>
                          <m:limLoc m:val="undOvr"/>
                          <m:grow m:val="on"/>
                          <m:supHide m:val="on"/>
                          <m:ctrlPr>
                            <a:rPr lang="en-IN" sz="1600" i="1">
                              <a:effectLst/>
                              <a:latin typeface="Cambria Math" panose="02040503050406030204" pitchFamily="18" charset="0"/>
                              <a:ea typeface="Times New Roman" panose="02020603050405020304" pitchFamily="18" charset="0"/>
                              <a:cs typeface="Dubai" panose="020B0503030403030204" pitchFamily="34" charset="-78"/>
                            </a:rPr>
                          </m:ctrlPr>
                        </m:naryPr>
                        <m:sub>
                          <m:sSup>
                            <m:sSupPr>
                              <m:ctrlPr>
                                <a:rPr lang="en-IN" sz="1600"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sz="1600"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sz="1600" i="1">
                                  <a:effectLst/>
                                  <a:latin typeface="Cambria Math" panose="02040503050406030204" pitchFamily="18" charset="0"/>
                                  <a:ea typeface="Times New Roman" panose="02020603050405020304" pitchFamily="18" charset="0"/>
                                  <a:cs typeface="Dubai" panose="020B0503030403030204" pitchFamily="34" charset="-78"/>
                                </a:rPr>
                                <m:t>′</m:t>
                              </m:r>
                            </m:sup>
                          </m:sSup>
                          <m:r>
                            <a:rPr lang="en-IN" sz="1600">
                              <a:effectLst/>
                              <a:latin typeface="Cambria Math" panose="02040503050406030204" pitchFamily="18" charset="0"/>
                              <a:ea typeface="Times New Roman" panose="02020603050405020304" pitchFamily="18" charset="0"/>
                              <a:cs typeface="Dubai" panose="020B0503030403030204" pitchFamily="34" charset="-78"/>
                            </a:rPr>
                            <m:t>∈</m:t>
                          </m:r>
                          <m:r>
                            <a:rPr lang="en-IN" sz="1600" i="1">
                              <a:effectLst/>
                              <a:latin typeface="Cambria Math" panose="02040503050406030204" pitchFamily="18" charset="0"/>
                              <a:ea typeface="Times New Roman" panose="02020603050405020304" pitchFamily="18" charset="0"/>
                              <a:cs typeface="Dubai" panose="020B0503030403030204" pitchFamily="34" charset="-78"/>
                            </a:rPr>
                            <m:t>𝒮</m:t>
                          </m:r>
                        </m:sub>
                        <m:sup/>
                        <m:e>
                          <m:r>
                            <a:rPr lang="en-IN" sz="1600">
                              <a:effectLst/>
                              <a:latin typeface="Cambria Math" panose="02040503050406030204" pitchFamily="18" charset="0"/>
                              <a:ea typeface="Times New Roman" panose="02020603050405020304" pitchFamily="18" charset="0"/>
                              <a:cs typeface="Dubai" panose="020B0503030403030204" pitchFamily="34" charset="-78"/>
                            </a:rPr>
                            <m:t> </m:t>
                          </m:r>
                        </m:e>
                      </m:nary>
                      <m:nary>
                        <m:naryPr>
                          <m:chr m:val="∑"/>
                          <m:limLoc m:val="undOvr"/>
                          <m:grow m:val="on"/>
                          <m:supHide m:val="on"/>
                          <m:ctrlPr>
                            <a:rPr lang="en-IN" sz="1600" i="1">
                              <a:effectLst/>
                              <a:latin typeface="Cambria Math" panose="02040503050406030204" pitchFamily="18" charset="0"/>
                              <a:ea typeface="Times New Roman" panose="02020603050405020304" pitchFamily="18" charset="0"/>
                              <a:cs typeface="Dubai" panose="020B0503030403030204" pitchFamily="34" charset="-78"/>
                            </a:rPr>
                          </m:ctrlPr>
                        </m:naryPr>
                        <m:sub>
                          <m:r>
                            <a:rPr lang="en-IN" sz="1600" i="1">
                              <a:effectLst/>
                              <a:latin typeface="Cambria Math" panose="02040503050406030204" pitchFamily="18" charset="0"/>
                              <a:ea typeface="Times New Roman" panose="02020603050405020304" pitchFamily="18" charset="0"/>
                              <a:cs typeface="Dubai" panose="020B0503030403030204" pitchFamily="34" charset="-78"/>
                            </a:rPr>
                            <m:t>𝑙</m:t>
                          </m:r>
                          <m:r>
                            <a:rPr lang="en-IN" sz="1600">
                              <a:effectLst/>
                              <a:latin typeface="Cambria Math" panose="02040503050406030204" pitchFamily="18" charset="0"/>
                              <a:ea typeface="Times New Roman" panose="02020603050405020304" pitchFamily="18" charset="0"/>
                              <a:cs typeface="Dubai" panose="020B0503030403030204" pitchFamily="34" charset="-78"/>
                            </a:rPr>
                            <m:t>∈</m:t>
                          </m:r>
                          <m:r>
                            <a:rPr lang="en-IN" sz="1600" i="1">
                              <a:effectLst/>
                              <a:latin typeface="Cambria Math" panose="02040503050406030204" pitchFamily="18" charset="0"/>
                              <a:ea typeface="Times New Roman" panose="02020603050405020304" pitchFamily="18" charset="0"/>
                              <a:cs typeface="Dubai" panose="020B0503030403030204" pitchFamily="34" charset="-78"/>
                            </a:rPr>
                            <m:t>𝒫</m:t>
                          </m:r>
                        </m:sub>
                        <m:sup/>
                        <m:e>
                          <m:r>
                            <a:rPr lang="en-IN" sz="1600">
                              <a:effectLst/>
                              <a:latin typeface="Cambria Math" panose="02040503050406030204" pitchFamily="18" charset="0"/>
                              <a:ea typeface="Times New Roman" panose="02020603050405020304" pitchFamily="18" charset="0"/>
                              <a:cs typeface="Dubai" panose="020B0503030403030204" pitchFamily="34" charset="-78"/>
                            </a:rPr>
                            <m:t> </m:t>
                          </m:r>
                        </m:e>
                      </m:nary>
                      <m:sSub>
                        <m:sSubPr>
                          <m:ctrlPr>
                            <a:rPr lang="en-IN" sz="1600"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sz="1600" i="1">
                              <a:effectLst/>
                              <a:latin typeface="Cambria Math" panose="02040503050406030204" pitchFamily="18" charset="0"/>
                              <a:ea typeface="Times New Roman" panose="02020603050405020304" pitchFamily="18" charset="0"/>
                              <a:cs typeface="Dubai" panose="020B0503030403030204" pitchFamily="34" charset="-78"/>
                            </a:rPr>
                            <m:t>𝑦</m:t>
                          </m:r>
                        </m:e>
                        <m:sub>
                          <m:sSup>
                            <m:sSupPr>
                              <m:ctrlPr>
                                <a:rPr lang="en-IN" sz="1600"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sz="1600"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sz="1600" i="1">
                                  <a:effectLst/>
                                  <a:latin typeface="Cambria Math" panose="02040503050406030204" pitchFamily="18" charset="0"/>
                                  <a:ea typeface="Times New Roman" panose="02020603050405020304" pitchFamily="18" charset="0"/>
                                  <a:cs typeface="Dubai" panose="020B0503030403030204" pitchFamily="34" charset="-78"/>
                                </a:rPr>
                                <m:t>′</m:t>
                              </m:r>
                            </m:sup>
                          </m:sSup>
                          <m:r>
                            <a:rPr lang="en-IN" sz="1600" i="1">
                              <a:effectLst/>
                              <a:latin typeface="Cambria Math" panose="02040503050406030204" pitchFamily="18" charset="0"/>
                              <a:ea typeface="Times New Roman" panose="02020603050405020304" pitchFamily="18" charset="0"/>
                              <a:cs typeface="Dubai" panose="020B0503030403030204" pitchFamily="34" charset="-78"/>
                            </a:rPr>
                            <m:t>𝑙</m:t>
                          </m:r>
                        </m:sub>
                      </m:sSub>
                      <m:sSubSup>
                        <m:sSubSupPr>
                          <m:ctrlPr>
                            <a:rPr lang="en-IN" sz="1600" i="1">
                              <a:effectLst/>
                              <a:latin typeface="Cambria Math" panose="02040503050406030204" pitchFamily="18" charset="0"/>
                              <a:ea typeface="Times New Roman" panose="02020603050405020304" pitchFamily="18" charset="0"/>
                              <a:cs typeface="Dubai" panose="020B0503030403030204" pitchFamily="34" charset="-78"/>
                            </a:rPr>
                          </m:ctrlPr>
                        </m:sSubSupPr>
                        <m:e>
                          <m:r>
                            <a:rPr lang="en-IN" sz="1600" i="1">
                              <a:effectLst/>
                              <a:latin typeface="Cambria Math" panose="02040503050406030204" pitchFamily="18" charset="0"/>
                              <a:ea typeface="Times New Roman" panose="02020603050405020304" pitchFamily="18" charset="0"/>
                              <a:cs typeface="Dubai" panose="020B0503030403030204" pitchFamily="34" charset="-78"/>
                            </a:rPr>
                            <m:t>𝐷</m:t>
                          </m:r>
                        </m:e>
                        <m:sub>
                          <m:sSub>
                            <m:sSubPr>
                              <m:ctrlPr>
                                <a:rPr lang="en-IN" sz="1600"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sz="1600" i="1">
                                  <a:effectLst/>
                                  <a:latin typeface="Cambria Math" panose="02040503050406030204" pitchFamily="18" charset="0"/>
                                  <a:ea typeface="Times New Roman" panose="02020603050405020304" pitchFamily="18" charset="0"/>
                                  <a:cs typeface="Dubai" panose="020B0503030403030204" pitchFamily="34" charset="-78"/>
                                </a:rPr>
                                <m:t>𝑙</m:t>
                              </m:r>
                            </m:e>
                            <m:sub>
                              <m:r>
                                <a:rPr lang="en-IN" sz="1600" i="1">
                                  <a:effectLst/>
                                  <a:latin typeface="Cambria Math" panose="02040503050406030204" pitchFamily="18" charset="0"/>
                                  <a:ea typeface="Times New Roman" panose="02020603050405020304" pitchFamily="18" charset="0"/>
                                  <a:cs typeface="Dubai" panose="020B0503030403030204" pitchFamily="34" charset="-78"/>
                                </a:rPr>
                                <m:t>𝑙</m:t>
                              </m:r>
                            </m:sub>
                          </m:sSub>
                        </m:sub>
                        <m:sup>
                          <m:r>
                            <a:rPr lang="en-IN" sz="1600" i="1">
                              <a:effectLst/>
                              <a:latin typeface="Cambria Math" panose="02040503050406030204" pitchFamily="18" charset="0"/>
                              <a:ea typeface="Times New Roman" panose="02020603050405020304" pitchFamily="18" charset="0"/>
                              <a:cs typeface="Dubai" panose="020B0503030403030204" pitchFamily="34" charset="-78"/>
                            </a:rPr>
                            <m:t>𝑅</m:t>
                          </m:r>
                        </m:sup>
                      </m:sSubSup>
                    </m:oMath>
                  </m:oMathPara>
                </a14:m>
                <a:endParaRPr lang="en-IN" sz="1600" dirty="0">
                  <a:effectLst/>
                  <a:ea typeface="Times New Roman" panose="02020603050405020304" pitchFamily="18" charset="0"/>
                  <a:cs typeface="Dubai" panose="020B0503030403030204" pitchFamily="34" charset="-78"/>
                </a:endParaRPr>
              </a:p>
            </p:txBody>
          </p:sp>
        </mc:Choice>
        <mc:Fallback xmlns="">
          <p:sp>
            <p:nvSpPr>
              <p:cNvPr id="8" name="TextBox 7">
                <a:extLst>
                  <a:ext uri="{FF2B5EF4-FFF2-40B4-BE49-F238E27FC236}">
                    <a16:creationId xmlns:a16="http://schemas.microsoft.com/office/drawing/2014/main" id="{6FF9DA2B-956F-E5A1-0A05-344C9CCD3510}"/>
                  </a:ext>
                </a:extLst>
              </p:cNvPr>
              <p:cNvSpPr txBox="1">
                <a:spLocks noRot="1" noChangeAspect="1" noMove="1" noResize="1" noEditPoints="1" noAdjustHandles="1" noChangeArrowheads="1" noChangeShapeType="1" noTextEdit="1"/>
              </p:cNvSpPr>
              <p:nvPr/>
            </p:nvSpPr>
            <p:spPr>
              <a:xfrm>
                <a:off x="2389093" y="1485709"/>
                <a:ext cx="6826625" cy="1030860"/>
              </a:xfrm>
              <a:prstGeom prst="rect">
                <a:avLst/>
              </a:prstGeom>
              <a:blipFill>
                <a:blip r:embed="rId3"/>
                <a:stretch>
                  <a:fillRect/>
                </a:stretch>
              </a:blipFill>
              <a:ln>
                <a:solidFill>
                  <a:schemeClr val="accent1"/>
                </a:solidFill>
              </a:ln>
            </p:spPr>
            <p:txBody>
              <a:bodyPr/>
              <a:lstStyle/>
              <a:p>
                <a:r>
                  <a:rPr lang="en-IN">
                    <a:noFill/>
                  </a:rPr>
                  <a:t> </a:t>
                </a:r>
              </a:p>
            </p:txBody>
          </p:sp>
        </mc:Fallback>
      </mc:AlternateContent>
      <p:sp>
        <p:nvSpPr>
          <p:cNvPr id="9" name="TextBox 8">
            <a:extLst>
              <a:ext uri="{FF2B5EF4-FFF2-40B4-BE49-F238E27FC236}">
                <a16:creationId xmlns:a16="http://schemas.microsoft.com/office/drawing/2014/main" id="{37D96987-1759-97F4-5786-850F9E75C69E}"/>
              </a:ext>
            </a:extLst>
          </p:cNvPr>
          <p:cNvSpPr txBox="1"/>
          <p:nvPr/>
        </p:nvSpPr>
        <p:spPr>
          <a:xfrm>
            <a:off x="1102659" y="1018187"/>
            <a:ext cx="9143999" cy="369332"/>
          </a:xfrm>
          <a:prstGeom prst="rect">
            <a:avLst/>
          </a:prstGeom>
          <a:noFill/>
        </p:spPr>
        <p:txBody>
          <a:bodyPr wrap="square" rtlCol="0">
            <a:spAutoFit/>
          </a:bodyPr>
          <a:lstStyle/>
          <a:p>
            <a:r>
              <a:rPr lang="en-IN" dirty="0"/>
              <a:t>Below are the objective function and the constraints for the Hybrid Truck-drone model 2.</a:t>
            </a:r>
          </a:p>
        </p:txBody>
      </p:sp>
    </p:spTree>
    <p:extLst>
      <p:ext uri="{BB962C8B-B14F-4D97-AF65-F5344CB8AC3E}">
        <p14:creationId xmlns:p14="http://schemas.microsoft.com/office/powerpoint/2010/main" val="624507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1846-63D7-0091-D327-AC2369571F90}"/>
              </a:ext>
            </a:extLst>
          </p:cNvPr>
          <p:cNvSpPr>
            <a:spLocks noGrp="1"/>
          </p:cNvSpPr>
          <p:nvPr>
            <p:ph type="title"/>
          </p:nvPr>
        </p:nvSpPr>
        <p:spPr>
          <a:xfrm>
            <a:off x="1116105" y="267353"/>
            <a:ext cx="10515600" cy="727729"/>
          </a:xfrm>
        </p:spPr>
        <p:txBody>
          <a:bodyPr>
            <a:normAutofit/>
          </a:bodyPr>
          <a:lstStyle/>
          <a:p>
            <a:pPr algn="ctr"/>
            <a:r>
              <a:rPr lang="en-IN" sz="3600" b="1" dirty="0">
                <a:latin typeface="Verdana" panose="020B0604030504040204" pitchFamily="34" charset="0"/>
                <a:ea typeface="Verdana" panose="020B0604030504040204" pitchFamily="34" charset="0"/>
              </a:rPr>
              <a:t>CONTINUED..</a:t>
            </a:r>
          </a:p>
        </p:txBody>
      </p:sp>
      <p:sp>
        <p:nvSpPr>
          <p:cNvPr id="3" name="Slide Number Placeholder 2">
            <a:extLst>
              <a:ext uri="{FF2B5EF4-FFF2-40B4-BE49-F238E27FC236}">
                <a16:creationId xmlns:a16="http://schemas.microsoft.com/office/drawing/2014/main" id="{41F28E1C-B5CE-A359-253F-23D0AEE2594D}"/>
              </a:ext>
            </a:extLst>
          </p:cNvPr>
          <p:cNvSpPr>
            <a:spLocks noGrp="1"/>
          </p:cNvSpPr>
          <p:nvPr>
            <p:ph type="sldNum" sz="quarter" idx="12"/>
          </p:nvPr>
        </p:nvSpPr>
        <p:spPr/>
        <p:txBody>
          <a:bodyPr/>
          <a:lstStyle/>
          <a:p>
            <a:fld id="{7D5BE7BB-FFFC-4434-940F-1F5BAAD09F3B}" type="slidenum">
              <a:rPr lang="en-IN" smtClean="0"/>
              <a:t>45</a:t>
            </a:fld>
            <a:endParaRPr lang="en-IN"/>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EBB60A8-C2E8-14E8-09AF-7B4C49976856}"/>
                  </a:ext>
                </a:extLst>
              </p:cNvPr>
              <p:cNvSpPr txBox="1"/>
              <p:nvPr/>
            </p:nvSpPr>
            <p:spPr>
              <a:xfrm>
                <a:off x="1228165" y="1193146"/>
                <a:ext cx="10327341" cy="4320413"/>
              </a:xfrm>
              <a:prstGeom prst="rect">
                <a:avLst/>
              </a:prstGeom>
              <a:noFill/>
            </p:spPr>
            <p:txBody>
              <a:bodyPr wrap="square">
                <a:spAutoFit/>
              </a:bodyPr>
              <a:lstStyle/>
              <a:p>
                <a14:m>
                  <m:oMath xmlns:m="http://schemas.openxmlformats.org/officeDocument/2006/math">
                    <m:r>
                      <a:rPr lang="en-IN" i="1">
                        <a:effectLst/>
                        <a:latin typeface="Cambria Math" panose="02040503050406030204" pitchFamily="18" charset="0"/>
                        <a:ea typeface="Times New Roman" panose="02020603050405020304" pitchFamily="18" charset="0"/>
                        <a:cs typeface="Dubai" panose="020B0503030403030204" pitchFamily="34" charset="-78"/>
                      </a:rPr>
                      <m:t>𝑔</m:t>
                    </m:r>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𝐺</m:t>
                    </m:r>
                  </m:oMath>
                </a14:m>
                <a:r>
                  <a:rPr lang="en-IN" dirty="0">
                    <a:effectLst/>
                    <a:ea typeface="Times New Roman" panose="02020603050405020304" pitchFamily="18" charset="0"/>
                    <a:cs typeface="Dubai" panose="020B0503030403030204" pitchFamily="34" charset="-78"/>
                  </a:rPr>
                  <a:t> 										(6)               </a:t>
                </a:r>
                <a:r>
                  <a:rPr lang="en-IN" dirty="0">
                    <a:ea typeface="Times New Roman" panose="02020603050405020304" pitchFamily="18" charset="0"/>
                    <a:cs typeface="Dubai" panose="020B0503030403030204" pitchFamily="34" charset="-78"/>
                  </a:rPr>
                  <a:t>(</a:t>
                </a:r>
                <a:r>
                  <a:rPr lang="en-IN" dirty="0">
                    <a:solidFill>
                      <a:prstClr val="black"/>
                    </a:solidFill>
                    <a:ea typeface="Times New Roman" panose="02020603050405020304" pitchFamily="18" charset="0"/>
                    <a:cs typeface="Dubai" panose="020B0503030403030204" pitchFamily="34" charset="-78"/>
                  </a:rPr>
                  <a:t>C</a:t>
                </a:r>
                <a:r>
                  <a:rPr kumimoji="0" lang="en-IN" b="0" i="0" u="none" strike="noStrike" kern="1200" cap="none" spc="0" normalizeH="0" baseline="0" noProof="0" dirty="0" err="1">
                    <a:ln>
                      <a:noFill/>
                    </a:ln>
                    <a:solidFill>
                      <a:prstClr val="black"/>
                    </a:solidFill>
                    <a:effectLst/>
                    <a:uLnTx/>
                    <a:uFillTx/>
                    <a:ea typeface="Times New Roman" panose="02020603050405020304" pitchFamily="18" charset="0"/>
                    <a:cs typeface="Dubai" panose="020B0503030403030204" pitchFamily="34" charset="-78"/>
                  </a:rPr>
                  <a:t>apacity</a:t>
                </a:r>
                <a:r>
                  <a:rPr kumimoji="0" lang="en-IN" b="0" i="0" u="none" strike="noStrike" kern="1200" cap="none" spc="0" normalizeH="0" baseline="0" noProof="0" dirty="0">
                    <a:ln>
                      <a:noFill/>
                    </a:ln>
                    <a:solidFill>
                      <a:prstClr val="black"/>
                    </a:solidFill>
                    <a:effectLst/>
                    <a:uLnTx/>
                    <a:uFillTx/>
                    <a:ea typeface="Times New Roman" panose="02020603050405020304" pitchFamily="18" charset="0"/>
                    <a:cs typeface="Dubai" panose="020B0503030403030204" pitchFamily="34" charset="-78"/>
                  </a:rPr>
                  <a:t> restriction of G drones on</a:t>
                </a:r>
                <a:r>
                  <a:rPr kumimoji="0" lang="en-IN" b="0" i="0" u="none" strike="noStrike" kern="1200" cap="none" spc="0" normalizeH="0" noProof="0" dirty="0">
                    <a:ln>
                      <a:noFill/>
                    </a:ln>
                    <a:solidFill>
                      <a:prstClr val="black"/>
                    </a:solidFill>
                    <a:effectLst/>
                    <a:uLnTx/>
                    <a:uFillTx/>
                    <a:ea typeface="Times New Roman" panose="02020603050405020304" pitchFamily="18" charset="0"/>
                    <a:cs typeface="Dubai" panose="020B0503030403030204" pitchFamily="34" charset="-78"/>
                  </a:rPr>
                  <a:t> the roof of the truck)</a:t>
                </a:r>
                <a:endParaRPr kumimoji="0" lang="en-IN" b="0" i="0" u="none" strike="noStrike" kern="1200" cap="none" spc="0" normalizeH="0" baseline="0" noProof="0" dirty="0">
                  <a:ln>
                    <a:noFill/>
                  </a:ln>
                  <a:solidFill>
                    <a:prstClr val="black"/>
                  </a:solidFill>
                  <a:effectLst/>
                  <a:uLnTx/>
                  <a:uFillTx/>
                  <a:ea typeface="Times New Roman" panose="02020603050405020304" pitchFamily="18" charset="0"/>
                  <a:cs typeface="Dubai" panose="020B0503030403030204" pitchFamily="34" charset="-78"/>
                </a:endParaRPr>
              </a:p>
              <a:p>
                <a14:m>
                  <m:oMath xmlns:m="http://schemas.openxmlformats.org/officeDocument/2006/math">
                    <m:sSub>
                      <m:sSub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i="1">
                            <a:effectLst/>
                            <a:latin typeface="Cambria Math" panose="02040503050406030204" pitchFamily="18" charset="0"/>
                            <a:ea typeface="Times New Roman" panose="02020603050405020304" pitchFamily="18" charset="0"/>
                            <a:cs typeface="Dubai" panose="020B0503030403030204" pitchFamily="34" charset="-78"/>
                          </a:rPr>
                          <m:t>𝑥</m:t>
                        </m:r>
                      </m:e>
                      <m:sub>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r>
                          <a:rPr lang="en-IN" i="1">
                            <a:effectLst/>
                            <a:latin typeface="Cambria Math" panose="02040503050406030204" pitchFamily="18" charset="0"/>
                            <a:ea typeface="Times New Roman" panose="02020603050405020304" pitchFamily="18" charset="0"/>
                            <a:cs typeface="Dubai" panose="020B0503030403030204" pitchFamily="34" charset="-78"/>
                          </a:rPr>
                          <m:t>𝑙</m:t>
                        </m:r>
                      </m:sub>
                    </m:sSub>
                    <m:sSubSup>
                      <m:sSub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bSupPr>
                      <m:e>
                        <m:r>
                          <a:rPr lang="en-IN" i="1">
                            <a:effectLst/>
                            <a:latin typeface="Cambria Math" panose="02040503050406030204" pitchFamily="18" charset="0"/>
                            <a:ea typeface="Times New Roman" panose="02020603050405020304" pitchFamily="18" charset="0"/>
                            <a:cs typeface="Dubai" panose="020B0503030403030204" pitchFamily="34" charset="-78"/>
                          </a:rPr>
                          <m:t>𝐷</m:t>
                        </m:r>
                      </m:e>
                      <m:sub>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r>
                          <a:rPr lang="en-IN" i="1">
                            <a:effectLst/>
                            <a:latin typeface="Cambria Math" panose="02040503050406030204" pitchFamily="18" charset="0"/>
                            <a:ea typeface="Times New Roman" panose="02020603050405020304" pitchFamily="18" charset="0"/>
                            <a:cs typeface="Dubai" panose="020B0503030403030204" pitchFamily="34" charset="-78"/>
                          </a:rPr>
                          <m:t>𝑙</m:t>
                        </m:r>
                      </m:sub>
                      <m:sup>
                        <m:r>
                          <a:rPr lang="en-IN" i="1">
                            <a:effectLst/>
                            <a:latin typeface="Cambria Math" panose="02040503050406030204" pitchFamily="18" charset="0"/>
                            <a:ea typeface="Times New Roman" panose="02020603050405020304" pitchFamily="18" charset="0"/>
                            <a:cs typeface="Dubai" panose="020B0503030403030204" pitchFamily="34" charset="-78"/>
                          </a:rPr>
                          <m:t>𝐸</m:t>
                        </m:r>
                      </m:sup>
                    </m:sSubSup>
                    <m:r>
                      <a:rPr lang="en-IN">
                        <a:effectLst/>
                        <a:latin typeface="Cambria Math" panose="02040503050406030204" pitchFamily="18" charset="0"/>
                        <a:ea typeface="Times New Roman" panose="02020603050405020304" pitchFamily="18" charset="0"/>
                        <a:cs typeface="Dubai" panose="020B0503030403030204" pitchFamily="34" charset="-78"/>
                      </a:rPr>
                      <m:t>⩽</m:t>
                    </m:r>
                    <m:sSub>
                      <m:sSub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i="1">
                            <a:effectLst/>
                            <a:latin typeface="Cambria Math" panose="02040503050406030204" pitchFamily="18" charset="0"/>
                            <a:ea typeface="Times New Roman" panose="02020603050405020304" pitchFamily="18" charset="0"/>
                            <a:cs typeface="Dubai" panose="020B0503030403030204" pitchFamily="34" charset="-78"/>
                          </a:rPr>
                          <m:t>𝐹</m:t>
                        </m:r>
                      </m:e>
                      <m:sub>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sub>
                    </m:sSub>
                    <m:box>
                      <m:boxPr>
                        <m:ctrlPr>
                          <a:rPr lang="en-IN" i="1">
                            <a:effectLst/>
                            <a:latin typeface="Cambria Math" panose="02040503050406030204" pitchFamily="18" charset="0"/>
                            <a:ea typeface="Times New Roman" panose="02020603050405020304" pitchFamily="18" charset="0"/>
                            <a:cs typeface="Dubai" panose="020B0503030403030204" pitchFamily="34" charset="-78"/>
                          </a:rPr>
                        </m:ctrlPr>
                      </m:boxPr>
                      <m:e>
                        <m:r>
                          <a:rPr lang="en-IN">
                            <a:effectLst/>
                            <a:latin typeface="Cambria Math" panose="02040503050406030204" pitchFamily="18" charset="0"/>
                            <a:ea typeface="Times New Roman" panose="02020603050405020304" pitchFamily="18" charset="0"/>
                            <a:cs typeface="Dubai" panose="020B0503030403030204" pitchFamily="34" charset="-78"/>
                          </a:rPr>
                          <m:t> </m:t>
                        </m:r>
                      </m:e>
                    </m:box>
                    <m:r>
                      <a:rPr lang="en-IN">
                        <a:effectLst/>
                        <a:latin typeface="Cambria Math" panose="02040503050406030204" pitchFamily="18" charset="0"/>
                        <a:ea typeface="Times New Roman" panose="02020603050405020304" pitchFamily="18" charset="0"/>
                        <a:cs typeface="Dubai" panose="020B0503030403030204" pitchFamily="34" charset="-78"/>
                      </a:rPr>
                      <m:t>∀</m:t>
                    </m:r>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𝑙</m:t>
                    </m:r>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ℒ</m:t>
                    </m:r>
                  </m:oMath>
                </a14:m>
                <a:r>
                  <a:rPr lang="en-IN" dirty="0">
                    <a:effectLst/>
                    <a:ea typeface="Times New Roman" panose="02020603050405020304" pitchFamily="18" charset="0"/>
                    <a:cs typeface="Dubai" panose="020B0503030403030204" pitchFamily="34" charset="-78"/>
                  </a:rPr>
                  <a:t> 								(7)</a:t>
                </a:r>
              </a:p>
              <a:p>
                <a:r>
                  <a:rPr lang="en-IN" dirty="0">
                    <a:solidFill>
                      <a:prstClr val="black"/>
                    </a:solidFill>
                    <a:ea typeface="Times New Roman" panose="02020603050405020304" pitchFamily="18" charset="0"/>
                    <a:cs typeface="Dubai" panose="020B0503030403030204" pitchFamily="34" charset="-78"/>
                  </a:rPr>
                  <a:t>(L</a:t>
                </a:r>
                <a:r>
                  <a:rPr kumimoji="0" lang="en-IN" b="0" i="0" u="none" strike="noStrike" kern="1200" cap="none" spc="0" normalizeH="0" baseline="0" noProof="0" dirty="0" err="1">
                    <a:ln>
                      <a:noFill/>
                    </a:ln>
                    <a:solidFill>
                      <a:prstClr val="black"/>
                    </a:solidFill>
                    <a:effectLst/>
                    <a:uLnTx/>
                    <a:uFillTx/>
                    <a:ea typeface="Times New Roman" panose="02020603050405020304" pitchFamily="18" charset="0"/>
                    <a:cs typeface="Dubai" panose="020B0503030403030204" pitchFamily="34" charset="-78"/>
                  </a:rPr>
                  <a:t>ocation</a:t>
                </a:r>
                <a:r>
                  <a:rPr kumimoji="0" lang="en-IN" b="0" i="0" u="none" strike="noStrike" kern="1200" cap="none" spc="0" normalizeH="0" baseline="0" noProof="0" dirty="0">
                    <a:ln>
                      <a:noFill/>
                    </a:ln>
                    <a:solidFill>
                      <a:prstClr val="black"/>
                    </a:solidFill>
                    <a:effectLst/>
                    <a:uLnTx/>
                    <a:uFillTx/>
                    <a:ea typeface="Times New Roman" panose="02020603050405020304" pitchFamily="18" charset="0"/>
                    <a:cs typeface="Dubai" panose="020B0503030403030204" pitchFamily="34" charset="-78"/>
                  </a:rPr>
                  <a:t> served by a drone is assigned to a cluster focal point only if the distance between them is within the flight range.)</a:t>
                </a:r>
                <a:endParaRPr lang="en-IN" dirty="0">
                  <a:effectLst/>
                  <a:ea typeface="Times New Roman" panose="02020603050405020304" pitchFamily="18" charset="0"/>
                  <a:cs typeface="Dubai" panose="020B0503030403030204" pitchFamily="34" charset="-78"/>
                </a:endParaRPr>
              </a:p>
              <a:p>
                <a14:m>
                  <m:oMath xmlns:m="http://schemas.openxmlformats.org/officeDocument/2006/math">
                    <m:nary>
                      <m:naryPr>
                        <m:chr m:val="∑"/>
                        <m:limLoc m:val="undOvr"/>
                        <m:grow m:val="on"/>
                        <m:supHide m:val="on"/>
                        <m:ctrlPr>
                          <a:rPr lang="en-IN" i="1">
                            <a:effectLst/>
                            <a:latin typeface="Cambria Math" panose="02040503050406030204" pitchFamily="18" charset="0"/>
                            <a:ea typeface="Times New Roman" panose="02020603050405020304" pitchFamily="18" charset="0"/>
                            <a:cs typeface="Dubai" panose="020B0503030403030204" pitchFamily="34" charset="-78"/>
                          </a:rPr>
                        </m:ctrlPr>
                      </m:naryPr>
                      <m:sub>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ℒ</m:t>
                        </m:r>
                        <m:r>
                          <a:rPr lang="en-IN">
                            <a:effectLst/>
                            <a:latin typeface="Cambria Math" panose="02040503050406030204" pitchFamily="18" charset="0"/>
                            <a:ea typeface="Times New Roman" panose="02020603050405020304" pitchFamily="18" charset="0"/>
                            <a:cs typeface="Dubai" panose="020B0503030403030204" pitchFamily="34" charset="-78"/>
                          </a:rPr>
                          <m:t>,</m:t>
                        </m:r>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𝑙</m:t>
                        </m:r>
                      </m:sub>
                      <m:sup/>
                      <m:e>
                        <m:r>
                          <a:rPr lang="en-IN">
                            <a:effectLst/>
                            <a:latin typeface="Cambria Math" panose="02040503050406030204" pitchFamily="18" charset="0"/>
                            <a:ea typeface="Times New Roman" panose="02020603050405020304" pitchFamily="18" charset="0"/>
                            <a:cs typeface="Dubai" panose="020B0503030403030204" pitchFamily="34" charset="-78"/>
                          </a:rPr>
                          <m:t> </m:t>
                        </m:r>
                      </m:e>
                    </m:nary>
                    <m:r>
                      <a:rPr lang="en-IN">
                        <a:effectLst/>
                        <a:latin typeface="Cambria Math" panose="02040503050406030204" pitchFamily="18" charset="0"/>
                        <a:ea typeface="Times New Roman" panose="02020603050405020304" pitchFamily="18" charset="0"/>
                        <a:cs typeface="Dubai" panose="020B0503030403030204" pitchFamily="34" charset="-78"/>
                      </a:rPr>
                      <m:t> </m:t>
                    </m:r>
                    <m:sSub>
                      <m:sSub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i="1">
                            <a:effectLst/>
                            <a:latin typeface="Cambria Math" panose="02040503050406030204" pitchFamily="18" charset="0"/>
                            <a:ea typeface="Times New Roman" panose="02020603050405020304" pitchFamily="18" charset="0"/>
                            <a:cs typeface="Dubai" panose="020B0503030403030204" pitchFamily="34" charset="-78"/>
                          </a:rPr>
                          <m:t>𝑦</m:t>
                        </m:r>
                      </m:e>
                      <m:sub>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𝑙</m:t>
                                </m:r>
                              </m:sup>
                            </m:sSup>
                          </m:sup>
                        </m:sSup>
                      </m:sub>
                    </m:sSub>
                    <m:r>
                      <a:rPr lang="en-IN">
                        <a:effectLst/>
                        <a:latin typeface="Cambria Math" panose="02040503050406030204" pitchFamily="18" charset="0"/>
                        <a:ea typeface="Times New Roman" panose="02020603050405020304" pitchFamily="18" charset="0"/>
                        <a:cs typeface="Dubai" panose="020B0503030403030204" pitchFamily="34" charset="-78"/>
                      </a:rPr>
                      <m:t>=</m:t>
                    </m:r>
                    <m:sSub>
                      <m:sSub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i="1">
                            <a:effectLst/>
                            <a:latin typeface="Cambria Math" panose="02040503050406030204" pitchFamily="18" charset="0"/>
                            <a:ea typeface="Times New Roman" panose="02020603050405020304" pitchFamily="18" charset="0"/>
                            <a:cs typeface="Dubai" panose="020B0503030403030204" pitchFamily="34" charset="-78"/>
                          </a:rPr>
                          <m:t>𝑥</m:t>
                        </m:r>
                      </m:e>
                      <m:sub>
                        <m:r>
                          <a:rPr lang="en-IN" i="1">
                            <a:effectLst/>
                            <a:latin typeface="Cambria Math" panose="02040503050406030204" pitchFamily="18" charset="0"/>
                            <a:ea typeface="Times New Roman" panose="02020603050405020304" pitchFamily="18" charset="0"/>
                            <a:cs typeface="Dubai" panose="020B0503030403030204" pitchFamily="34" charset="-78"/>
                          </a:rPr>
                          <m:t>𝑙𝑙</m:t>
                        </m:r>
                      </m:sub>
                    </m:sSub>
                    <m:box>
                      <m:boxPr>
                        <m:ctrlPr>
                          <a:rPr lang="en-IN" i="1">
                            <a:effectLst/>
                            <a:latin typeface="Cambria Math" panose="02040503050406030204" pitchFamily="18" charset="0"/>
                            <a:ea typeface="Times New Roman" panose="02020603050405020304" pitchFamily="18" charset="0"/>
                            <a:cs typeface="Dubai" panose="020B0503030403030204" pitchFamily="34" charset="-78"/>
                          </a:rPr>
                        </m:ctrlPr>
                      </m:boxPr>
                      <m:e>
                        <m:r>
                          <a:rPr lang="en-IN">
                            <a:effectLst/>
                            <a:latin typeface="Cambria Math" panose="02040503050406030204" pitchFamily="18" charset="0"/>
                            <a:ea typeface="Times New Roman" panose="02020603050405020304" pitchFamily="18" charset="0"/>
                            <a:cs typeface="Dubai" panose="020B0503030403030204" pitchFamily="34" charset="-78"/>
                          </a:rPr>
                          <m:t> </m:t>
                        </m:r>
                      </m:e>
                    </m:box>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𝑙</m:t>
                    </m:r>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ℒ</m:t>
                    </m:r>
                  </m:oMath>
                </a14:m>
                <a:r>
                  <a:rPr lang="en-IN" dirty="0">
                    <a:effectLst/>
                    <a:ea typeface="Times New Roman" panose="02020603050405020304" pitchFamily="18" charset="0"/>
                    <a:cs typeface="Dubai" panose="020B0503030403030204" pitchFamily="34" charset="-78"/>
                  </a:rPr>
                  <a:t>  								(8)</a:t>
                </a:r>
              </a:p>
              <a:p>
                <a14:m>
                  <m:oMath xmlns:m="http://schemas.openxmlformats.org/officeDocument/2006/math">
                    <m:nary>
                      <m:naryPr>
                        <m:chr m:val="∑"/>
                        <m:limLoc m:val="undOvr"/>
                        <m:grow m:val="on"/>
                        <m:supHide m:val="on"/>
                        <m:ctrlPr>
                          <a:rPr lang="en-IN" i="1">
                            <a:effectLst/>
                            <a:latin typeface="Cambria Math" panose="02040503050406030204" pitchFamily="18" charset="0"/>
                            <a:ea typeface="Times New Roman" panose="02020603050405020304" pitchFamily="18" charset="0"/>
                            <a:cs typeface="Dubai" panose="020B0503030403030204" pitchFamily="34" charset="-78"/>
                          </a:rPr>
                        </m:ctrlPr>
                      </m:naryPr>
                      <m:sub>
                        <m:r>
                          <a:rPr lang="en-IN" i="1">
                            <a:effectLst/>
                            <a:latin typeface="Cambria Math" panose="02040503050406030204" pitchFamily="18" charset="0"/>
                            <a:ea typeface="Times New Roman" panose="02020603050405020304" pitchFamily="18" charset="0"/>
                            <a:cs typeface="Dubai" panose="020B0503030403030204" pitchFamily="34" charset="-78"/>
                          </a:rPr>
                          <m:t>𝑙</m:t>
                        </m:r>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ℒ</m:t>
                        </m:r>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𝑙</m:t>
                        </m:r>
                        <m:r>
                          <a:rPr lang="en-IN">
                            <a:effectLst/>
                            <a:latin typeface="Cambria Math" panose="02040503050406030204" pitchFamily="18" charset="0"/>
                            <a:ea typeface="Times New Roman" panose="02020603050405020304" pitchFamily="18" charset="0"/>
                            <a:cs typeface="Dubai" panose="020B0503030403030204" pitchFamily="34" charset="-78"/>
                          </a:rPr>
                          <m:t>≠</m:t>
                        </m:r>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sub>
                      <m:sup/>
                      <m:e>
                        <m:r>
                          <a:rPr lang="en-IN">
                            <a:effectLst/>
                            <a:latin typeface="Cambria Math" panose="02040503050406030204" pitchFamily="18" charset="0"/>
                            <a:ea typeface="Times New Roman" panose="02020603050405020304" pitchFamily="18" charset="0"/>
                            <a:cs typeface="Dubai" panose="020B0503030403030204" pitchFamily="34" charset="-78"/>
                          </a:rPr>
                          <m:t> </m:t>
                        </m:r>
                      </m:e>
                    </m:nary>
                    <m:r>
                      <a:rPr lang="en-IN">
                        <a:effectLst/>
                        <a:latin typeface="Cambria Math" panose="02040503050406030204" pitchFamily="18" charset="0"/>
                        <a:ea typeface="Times New Roman" panose="02020603050405020304" pitchFamily="18" charset="0"/>
                        <a:cs typeface="Dubai" panose="020B0503030403030204" pitchFamily="34" charset="-78"/>
                      </a:rPr>
                      <m:t> </m:t>
                    </m:r>
                    <m:sSub>
                      <m:sSub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i="1">
                            <a:effectLst/>
                            <a:latin typeface="Cambria Math" panose="02040503050406030204" pitchFamily="18" charset="0"/>
                            <a:ea typeface="Times New Roman" panose="02020603050405020304" pitchFamily="18" charset="0"/>
                            <a:cs typeface="Dubai" panose="020B0503030403030204" pitchFamily="34" charset="-78"/>
                          </a:rPr>
                          <m:t>𝑦</m:t>
                        </m:r>
                      </m:e>
                      <m:sub>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r>
                          <a:rPr lang="en-IN" i="1">
                            <a:effectLst/>
                            <a:latin typeface="Cambria Math" panose="02040503050406030204" pitchFamily="18" charset="0"/>
                            <a:ea typeface="Times New Roman" panose="02020603050405020304" pitchFamily="18" charset="0"/>
                            <a:cs typeface="Dubai" panose="020B0503030403030204" pitchFamily="34" charset="-78"/>
                          </a:rPr>
                          <m:t>𝑙</m:t>
                        </m:r>
                      </m:sub>
                    </m:sSub>
                    <m:r>
                      <a:rPr lang="en-IN">
                        <a:effectLst/>
                        <a:latin typeface="Cambria Math" panose="02040503050406030204" pitchFamily="18" charset="0"/>
                        <a:ea typeface="Times New Roman" panose="02020603050405020304" pitchFamily="18" charset="0"/>
                        <a:cs typeface="Dubai" panose="020B0503030403030204" pitchFamily="34" charset="-78"/>
                      </a:rPr>
                      <m:t>=</m:t>
                    </m:r>
                    <m:sSub>
                      <m:sSub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i="1">
                            <a:effectLst/>
                            <a:latin typeface="Cambria Math" panose="02040503050406030204" pitchFamily="18" charset="0"/>
                            <a:ea typeface="Times New Roman" panose="02020603050405020304" pitchFamily="18" charset="0"/>
                            <a:cs typeface="Dubai" panose="020B0503030403030204" pitchFamily="34" charset="-78"/>
                          </a:rPr>
                          <m:t>𝑥</m:t>
                        </m:r>
                      </m:e>
                      <m:sub>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sup>
                        </m:sSup>
                      </m:sub>
                    </m:sSub>
                    <m:box>
                      <m:boxPr>
                        <m:ctrlPr>
                          <a:rPr lang="en-IN" i="1">
                            <a:effectLst/>
                            <a:latin typeface="Cambria Math" panose="02040503050406030204" pitchFamily="18" charset="0"/>
                            <a:ea typeface="Times New Roman" panose="02020603050405020304" pitchFamily="18" charset="0"/>
                            <a:cs typeface="Dubai" panose="020B0503030403030204" pitchFamily="34" charset="-78"/>
                          </a:rPr>
                        </m:ctrlPr>
                      </m:boxPr>
                      <m:e>
                        <m:r>
                          <a:rPr lang="en-IN">
                            <a:effectLst/>
                            <a:latin typeface="Cambria Math" panose="02040503050406030204" pitchFamily="18" charset="0"/>
                            <a:ea typeface="Times New Roman" panose="02020603050405020304" pitchFamily="18" charset="0"/>
                            <a:cs typeface="Dubai" panose="020B0503030403030204" pitchFamily="34" charset="-78"/>
                          </a:rPr>
                          <m:t> </m:t>
                        </m:r>
                      </m:e>
                    </m:box>
                    <m:r>
                      <a:rPr lang="en-IN">
                        <a:effectLst/>
                        <a:latin typeface="Cambria Math" panose="02040503050406030204" pitchFamily="18" charset="0"/>
                        <a:ea typeface="Times New Roman" panose="02020603050405020304" pitchFamily="18" charset="0"/>
                        <a:cs typeface="Dubai" panose="020B0503030403030204" pitchFamily="34" charset="-78"/>
                      </a:rPr>
                      <m:t>∀</m:t>
                    </m:r>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ℒ</m:t>
                    </m:r>
                  </m:oMath>
                </a14:m>
                <a:r>
                  <a:rPr lang="en-IN" dirty="0">
                    <a:effectLst/>
                    <a:ea typeface="Times New Roman" panose="02020603050405020304" pitchFamily="18" charset="0"/>
                    <a:cs typeface="Dubai" panose="020B0503030403030204" pitchFamily="34" charset="-78"/>
                  </a:rPr>
                  <a:t> 								(9)</a:t>
                </a:r>
              </a:p>
              <a:p>
                <a:r>
                  <a:rPr lang="en-IN" dirty="0">
                    <a:ea typeface="Times New Roman" panose="02020603050405020304" pitchFamily="18" charset="0"/>
                    <a:cs typeface="Dubai" panose="020B0503030403030204" pitchFamily="34" charset="-78"/>
                  </a:rPr>
                  <a:t>(S</a:t>
                </a:r>
                <a:r>
                  <a:rPr lang="en-IN" dirty="0">
                    <a:effectLst/>
                    <a:ea typeface="Times New Roman" panose="02020603050405020304" pitchFamily="18" charset="0"/>
                    <a:cs typeface="Dubai" panose="020B0503030403030204" pitchFamily="34" charset="-78"/>
                  </a:rPr>
                  <a:t>pecify the truck route by confining its stops to cluster focal points and limiting the number of truck visits to each focal point to one)</a:t>
                </a:r>
              </a:p>
              <a:p>
                <a14:m>
                  <m:oMath xmlns:m="http://schemas.openxmlformats.org/officeDocument/2006/math">
                    <m:sSub>
                      <m:sSub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i="1">
                            <a:effectLst/>
                            <a:latin typeface="Cambria Math" panose="02040503050406030204" pitchFamily="18" charset="0"/>
                            <a:ea typeface="Times New Roman" panose="02020603050405020304" pitchFamily="18" charset="0"/>
                            <a:cs typeface="Dubai" panose="020B0503030403030204" pitchFamily="34" charset="-78"/>
                          </a:rPr>
                          <m:t>𝑢</m:t>
                        </m:r>
                      </m:e>
                      <m:sub>
                        <m:r>
                          <a:rPr lang="en-IN" i="1">
                            <a:effectLst/>
                            <a:latin typeface="Cambria Math" panose="02040503050406030204" pitchFamily="18" charset="0"/>
                            <a:ea typeface="Times New Roman" panose="02020603050405020304" pitchFamily="18" charset="0"/>
                            <a:cs typeface="Dubai" panose="020B0503030403030204" pitchFamily="34" charset="-78"/>
                          </a:rPr>
                          <m:t>𝑙</m:t>
                        </m:r>
                      </m:sub>
                    </m:sSub>
                    <m:r>
                      <a:rPr lang="en-IN" i="1">
                        <a:effectLst/>
                        <a:latin typeface="Cambria Math" panose="02040503050406030204" pitchFamily="18" charset="0"/>
                        <a:ea typeface="Times New Roman" panose="02020603050405020304" pitchFamily="18" charset="0"/>
                        <a:cs typeface="Dubai" panose="020B0503030403030204" pitchFamily="34" charset="-78"/>
                      </a:rPr>
                      <m:t>−</m:t>
                    </m:r>
                    <m:sSub>
                      <m:sSub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i="1">
                            <a:effectLst/>
                            <a:latin typeface="Cambria Math" panose="02040503050406030204" pitchFamily="18" charset="0"/>
                            <a:ea typeface="Times New Roman" panose="02020603050405020304" pitchFamily="18" charset="0"/>
                            <a:cs typeface="Dubai" panose="020B0503030403030204" pitchFamily="34" charset="-78"/>
                          </a:rPr>
                          <m:t>𝑢</m:t>
                        </m:r>
                      </m:e>
                      <m:sub>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sub>
                    </m:sSub>
                    <m:r>
                      <a:rPr lang="en-IN">
                        <a:effectLst/>
                        <a:latin typeface="Cambria Math" panose="02040503050406030204" pitchFamily="18" charset="0"/>
                        <a:ea typeface="Times New Roman" panose="02020603050405020304" pitchFamily="18" charset="0"/>
                        <a:cs typeface="Dubai" panose="020B0503030403030204" pitchFamily="34" charset="-78"/>
                      </a:rPr>
                      <m:t>+</m:t>
                    </m:r>
                    <m:d>
                      <m:dPr>
                        <m:ctrlPr>
                          <a:rPr lang="en-IN" i="1">
                            <a:effectLst/>
                            <a:latin typeface="Cambria Math" panose="02040503050406030204" pitchFamily="18" charset="0"/>
                            <a:ea typeface="Times New Roman" panose="02020603050405020304" pitchFamily="18" charset="0"/>
                            <a:cs typeface="Dubai" panose="020B0503030403030204" pitchFamily="34" charset="-78"/>
                          </a:rPr>
                        </m:ctrlPr>
                      </m:dPr>
                      <m:e>
                        <m:acc>
                          <m:accPr>
                            <m:chr m:val="̂"/>
                            <m:ctrlPr>
                              <a:rPr lang="en-IN" i="1">
                                <a:effectLst/>
                                <a:latin typeface="Cambria Math" panose="02040503050406030204" pitchFamily="18" charset="0"/>
                                <a:ea typeface="Times New Roman" panose="02020603050405020304" pitchFamily="18" charset="0"/>
                                <a:cs typeface="Dubai" panose="020B0503030403030204" pitchFamily="34" charset="-78"/>
                              </a:rPr>
                            </m:ctrlPr>
                          </m:accPr>
                          <m:e>
                            <m:r>
                              <a:rPr lang="en-IN" i="1">
                                <a:effectLst/>
                                <a:latin typeface="Cambria Math" panose="02040503050406030204" pitchFamily="18" charset="0"/>
                                <a:ea typeface="Times New Roman" panose="02020603050405020304" pitchFamily="18" charset="0"/>
                                <a:cs typeface="Dubai" panose="020B0503030403030204" pitchFamily="34" charset="-78"/>
                              </a:rPr>
                              <m:t>𝐾</m:t>
                            </m:r>
                          </m:e>
                        </m:acc>
                        <m:r>
                          <a:rPr lang="en-IN" i="1">
                            <a:effectLst/>
                            <a:latin typeface="Cambria Math" panose="02040503050406030204" pitchFamily="18" charset="0"/>
                            <a:ea typeface="Times New Roman" panose="02020603050405020304" pitchFamily="18" charset="0"/>
                            <a:cs typeface="Dubai" panose="020B0503030403030204" pitchFamily="34" charset="-78"/>
                          </a:rPr>
                          <m:t>−</m:t>
                        </m:r>
                        <m:r>
                          <a:rPr lang="en-IN">
                            <a:effectLst/>
                            <a:latin typeface="Cambria Math" panose="02040503050406030204" pitchFamily="18" charset="0"/>
                            <a:ea typeface="Times New Roman" panose="02020603050405020304" pitchFamily="18" charset="0"/>
                            <a:cs typeface="Dubai" panose="020B0503030403030204" pitchFamily="34" charset="-78"/>
                          </a:rPr>
                          <m:t>1</m:t>
                        </m:r>
                      </m:e>
                    </m:d>
                    <m:sSub>
                      <m:sSub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i="1">
                            <a:effectLst/>
                            <a:latin typeface="Cambria Math" panose="02040503050406030204" pitchFamily="18" charset="0"/>
                            <a:ea typeface="Times New Roman" panose="02020603050405020304" pitchFamily="18" charset="0"/>
                            <a:cs typeface="Dubai" panose="020B0503030403030204" pitchFamily="34" charset="-78"/>
                          </a:rPr>
                          <m:t>𝑦</m:t>
                        </m:r>
                      </m:e>
                      <m:sub>
                        <m:r>
                          <a:rPr lang="en-IN" i="1">
                            <a:effectLst/>
                            <a:latin typeface="Cambria Math" panose="02040503050406030204" pitchFamily="18" charset="0"/>
                            <a:ea typeface="Times New Roman" panose="02020603050405020304" pitchFamily="18" charset="0"/>
                            <a:cs typeface="Dubai" panose="020B0503030403030204" pitchFamily="34" charset="-78"/>
                          </a:rPr>
                          <m:t>𝑙</m:t>
                        </m:r>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sub>
                    </m:sSub>
                    <m:r>
                      <a:rPr lang="en-IN">
                        <a:effectLst/>
                        <a:latin typeface="Cambria Math" panose="02040503050406030204" pitchFamily="18" charset="0"/>
                        <a:ea typeface="Times New Roman" panose="02020603050405020304" pitchFamily="18" charset="0"/>
                        <a:cs typeface="Dubai" panose="020B0503030403030204" pitchFamily="34" charset="-78"/>
                      </a:rPr>
                      <m:t>+</m:t>
                    </m:r>
                    <m:d>
                      <m:dPr>
                        <m:ctrlPr>
                          <a:rPr lang="en-IN" i="1">
                            <a:effectLst/>
                            <a:latin typeface="Cambria Math" panose="02040503050406030204" pitchFamily="18" charset="0"/>
                            <a:ea typeface="Times New Roman" panose="02020603050405020304" pitchFamily="18" charset="0"/>
                            <a:cs typeface="Dubai" panose="020B0503030403030204" pitchFamily="34" charset="-78"/>
                          </a:rPr>
                        </m:ctrlPr>
                      </m:dPr>
                      <m:e>
                        <m:acc>
                          <m:accPr>
                            <m:chr m:val="̂"/>
                            <m:ctrlPr>
                              <a:rPr lang="en-IN" i="1">
                                <a:effectLst/>
                                <a:latin typeface="Cambria Math" panose="02040503050406030204" pitchFamily="18" charset="0"/>
                                <a:ea typeface="Times New Roman" panose="02020603050405020304" pitchFamily="18" charset="0"/>
                                <a:cs typeface="Dubai" panose="020B0503030403030204" pitchFamily="34" charset="-78"/>
                              </a:rPr>
                            </m:ctrlPr>
                          </m:accPr>
                          <m:e>
                            <m:r>
                              <a:rPr lang="en-IN" i="1">
                                <a:effectLst/>
                                <a:latin typeface="Cambria Math" panose="02040503050406030204" pitchFamily="18" charset="0"/>
                                <a:ea typeface="Times New Roman" panose="02020603050405020304" pitchFamily="18" charset="0"/>
                                <a:cs typeface="Dubai" panose="020B0503030403030204" pitchFamily="34" charset="-78"/>
                              </a:rPr>
                              <m:t>𝐾</m:t>
                            </m:r>
                          </m:e>
                        </m:acc>
                        <m:r>
                          <a:rPr lang="en-IN" i="1">
                            <a:effectLst/>
                            <a:latin typeface="Cambria Math" panose="02040503050406030204" pitchFamily="18" charset="0"/>
                            <a:ea typeface="Times New Roman" panose="02020603050405020304" pitchFamily="18" charset="0"/>
                            <a:cs typeface="Dubai" panose="020B0503030403030204" pitchFamily="34" charset="-78"/>
                          </a:rPr>
                          <m:t>−</m:t>
                        </m:r>
                        <m:r>
                          <a:rPr lang="en-IN">
                            <a:effectLst/>
                            <a:latin typeface="Cambria Math" panose="02040503050406030204" pitchFamily="18" charset="0"/>
                            <a:ea typeface="Times New Roman" panose="02020603050405020304" pitchFamily="18" charset="0"/>
                            <a:cs typeface="Dubai" panose="020B0503030403030204" pitchFamily="34" charset="-78"/>
                          </a:rPr>
                          <m:t>3</m:t>
                        </m:r>
                      </m:e>
                    </m:d>
                    <m:sSub>
                      <m:sSub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i="1">
                            <a:effectLst/>
                            <a:latin typeface="Cambria Math" panose="02040503050406030204" pitchFamily="18" charset="0"/>
                            <a:ea typeface="Times New Roman" panose="02020603050405020304" pitchFamily="18" charset="0"/>
                            <a:cs typeface="Dubai" panose="020B0503030403030204" pitchFamily="34" charset="-78"/>
                          </a:rPr>
                          <m:t>𝑦</m:t>
                        </m:r>
                      </m:e>
                      <m:sub>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r>
                          <a:rPr lang="en-IN" i="1">
                            <a:effectLst/>
                            <a:latin typeface="Cambria Math" panose="02040503050406030204" pitchFamily="18" charset="0"/>
                            <a:ea typeface="Times New Roman" panose="02020603050405020304" pitchFamily="18" charset="0"/>
                            <a:cs typeface="Dubai" panose="020B0503030403030204" pitchFamily="34" charset="-78"/>
                          </a:rPr>
                          <m:t>𝑙</m:t>
                        </m:r>
                      </m:sub>
                    </m:sSub>
                    <m:r>
                      <a:rPr lang="en-IN">
                        <a:effectLst/>
                        <a:latin typeface="Cambria Math" panose="02040503050406030204" pitchFamily="18" charset="0"/>
                        <a:ea typeface="Times New Roman" panose="02020603050405020304" pitchFamily="18" charset="0"/>
                        <a:cs typeface="Dubai" panose="020B0503030403030204" pitchFamily="34" charset="-78"/>
                      </a:rPr>
                      <m:t>⩽</m:t>
                    </m:r>
                    <m:d>
                      <m:dPr>
                        <m:ctrlPr>
                          <a:rPr lang="en-IN" i="1">
                            <a:effectLst/>
                            <a:latin typeface="Cambria Math" panose="02040503050406030204" pitchFamily="18" charset="0"/>
                            <a:ea typeface="Times New Roman" panose="02020603050405020304" pitchFamily="18" charset="0"/>
                            <a:cs typeface="Dubai" panose="020B0503030403030204" pitchFamily="34" charset="-78"/>
                          </a:rPr>
                        </m:ctrlPr>
                      </m:dPr>
                      <m:e>
                        <m:acc>
                          <m:accPr>
                            <m:chr m:val="̂"/>
                            <m:ctrlPr>
                              <a:rPr lang="en-IN" i="1">
                                <a:effectLst/>
                                <a:latin typeface="Cambria Math" panose="02040503050406030204" pitchFamily="18" charset="0"/>
                                <a:ea typeface="Times New Roman" panose="02020603050405020304" pitchFamily="18" charset="0"/>
                                <a:cs typeface="Dubai" panose="020B0503030403030204" pitchFamily="34" charset="-78"/>
                              </a:rPr>
                            </m:ctrlPr>
                          </m:accPr>
                          <m:e>
                            <m:r>
                              <a:rPr lang="en-IN" i="1">
                                <a:effectLst/>
                                <a:latin typeface="Cambria Math" panose="02040503050406030204" pitchFamily="18" charset="0"/>
                                <a:ea typeface="Times New Roman" panose="02020603050405020304" pitchFamily="18" charset="0"/>
                                <a:cs typeface="Dubai" panose="020B0503030403030204" pitchFamily="34" charset="-78"/>
                              </a:rPr>
                              <m:t>𝐾</m:t>
                            </m:r>
                          </m:e>
                        </m:acc>
                        <m:r>
                          <a:rPr lang="en-IN" i="1">
                            <a:effectLst/>
                            <a:latin typeface="Cambria Math" panose="02040503050406030204" pitchFamily="18" charset="0"/>
                            <a:ea typeface="Times New Roman" panose="02020603050405020304" pitchFamily="18" charset="0"/>
                            <a:cs typeface="Dubai" panose="020B0503030403030204" pitchFamily="34" charset="-78"/>
                          </a:rPr>
                          <m:t>−</m:t>
                        </m:r>
                        <m:r>
                          <a:rPr lang="en-IN">
                            <a:effectLst/>
                            <a:latin typeface="Cambria Math" panose="02040503050406030204" pitchFamily="18" charset="0"/>
                            <a:ea typeface="Times New Roman" panose="02020603050405020304" pitchFamily="18" charset="0"/>
                            <a:cs typeface="Dubai" panose="020B0503030403030204" pitchFamily="34" charset="-78"/>
                          </a:rPr>
                          <m:t>2</m:t>
                        </m:r>
                      </m:e>
                    </m:d>
                    <m:box>
                      <m:boxPr>
                        <m:ctrlPr>
                          <a:rPr lang="en-IN" i="1">
                            <a:effectLst/>
                            <a:latin typeface="Cambria Math" panose="02040503050406030204" pitchFamily="18" charset="0"/>
                            <a:ea typeface="Times New Roman" panose="02020603050405020304" pitchFamily="18" charset="0"/>
                            <a:cs typeface="Dubai" panose="020B0503030403030204" pitchFamily="34" charset="-78"/>
                          </a:rPr>
                        </m:ctrlPr>
                      </m:boxPr>
                      <m:e>
                        <m:r>
                          <a:rPr lang="en-IN">
                            <a:effectLst/>
                            <a:latin typeface="Cambria Math" panose="02040503050406030204" pitchFamily="18" charset="0"/>
                            <a:ea typeface="Times New Roman" panose="02020603050405020304" pitchFamily="18" charset="0"/>
                            <a:cs typeface="Dubai" panose="020B0503030403030204" pitchFamily="34" charset="-78"/>
                          </a:rPr>
                          <m:t> </m:t>
                        </m:r>
                      </m:e>
                    </m:box>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𝑙</m:t>
                    </m:r>
                    <m:r>
                      <a:rPr lang="en-IN">
                        <a:effectLst/>
                        <a:latin typeface="Cambria Math" panose="02040503050406030204" pitchFamily="18" charset="0"/>
                        <a:ea typeface="Times New Roman" panose="02020603050405020304" pitchFamily="18" charset="0"/>
                        <a:cs typeface="Dubai" panose="020B0503030403030204" pitchFamily="34" charset="-78"/>
                      </a:rPr>
                      <m:t>,</m:t>
                    </m:r>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ℒ</m:t>
                    </m:r>
                    <m:r>
                      <a:rPr lang="en-IN">
                        <a:effectLst/>
                        <a:latin typeface="Cambria Math" panose="02040503050406030204" pitchFamily="18" charset="0"/>
                        <a:ea typeface="Times New Roman" panose="02020603050405020304" pitchFamily="18" charset="0"/>
                        <a:cs typeface="Dubai" panose="020B0503030403030204" pitchFamily="34" charset="-78"/>
                      </a:rPr>
                      <m:t>∖</m:t>
                    </m:r>
                    <m:d>
                      <m:dPr>
                        <m:begChr m:val="{"/>
                        <m:endChr m:val="}"/>
                        <m:ctrlPr>
                          <a:rPr lang="en-IN" i="1">
                            <a:effectLst/>
                            <a:latin typeface="Cambria Math" panose="02040503050406030204" pitchFamily="18" charset="0"/>
                            <a:ea typeface="Times New Roman" panose="02020603050405020304" pitchFamily="18" charset="0"/>
                            <a:cs typeface="Dubai" panose="020B0503030403030204" pitchFamily="34" charset="-78"/>
                          </a:rPr>
                        </m:ctrlPr>
                      </m:dPr>
                      <m:e>
                        <m:sSub>
                          <m:sSub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b>
                            <m:r>
                              <a:rPr lang="en-IN" i="1">
                                <a:effectLst/>
                                <a:latin typeface="Cambria Math" panose="02040503050406030204" pitchFamily="18" charset="0"/>
                                <a:ea typeface="Times New Roman" panose="02020603050405020304" pitchFamily="18" charset="0"/>
                                <a:cs typeface="Dubai" panose="020B0503030403030204" pitchFamily="34" charset="-78"/>
                              </a:rPr>
                              <m:t>𝑜</m:t>
                            </m:r>
                          </m:sub>
                        </m:sSub>
                      </m:e>
                    </m:d>
                    <m:r>
                      <a:rPr lang="en-IN">
                        <a:effectLst/>
                        <a:latin typeface="Cambria Math" panose="02040503050406030204" pitchFamily="18" charset="0"/>
                        <a:ea typeface="Times New Roman" panose="02020603050405020304" pitchFamily="18" charset="0"/>
                        <a:cs typeface="Dubai" panose="020B0503030403030204" pitchFamily="34" charset="-78"/>
                      </a:rPr>
                      <m:t>,</m:t>
                    </m:r>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𝑙</m:t>
                    </m:r>
                  </m:oMath>
                </a14:m>
                <a:r>
                  <a:rPr lang="en-IN" dirty="0">
                    <a:effectLst/>
                    <a:ea typeface="Times New Roman" panose="02020603050405020304" pitchFamily="18" charset="0"/>
                    <a:cs typeface="Dubai" panose="020B0503030403030204" pitchFamily="34" charset="-78"/>
                  </a:rPr>
                  <a:t> 			(10)</a:t>
                </a:r>
              </a:p>
              <a:p>
                <a:r>
                  <a:rPr lang="en-IN" dirty="0">
                    <a:ea typeface="Times New Roman" panose="02020603050405020304" pitchFamily="18" charset="0"/>
                    <a:cs typeface="Dubai" panose="020B0503030403030204" pitchFamily="34" charset="-78"/>
                  </a:rPr>
                  <a:t>(E</a:t>
                </a:r>
                <a:r>
                  <a:rPr lang="en-IN" dirty="0">
                    <a:effectLst/>
                    <a:ea typeface="Times New Roman" panose="02020603050405020304" pitchFamily="18" charset="0"/>
                    <a:cs typeface="Dubai" panose="020B0503030403030204" pitchFamily="34" charset="-78"/>
                  </a:rPr>
                  <a:t>liminates sub-tours to ensure a single trip of the truck to visit all focal points before returning to the depot.)</a:t>
                </a:r>
              </a:p>
              <a:p>
                <a14:m>
                  <m:oMath xmlns:m="http://schemas.openxmlformats.org/officeDocument/2006/math">
                    <m:sSub>
                      <m:sSub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i="1">
                            <a:effectLst/>
                            <a:latin typeface="Cambria Math" panose="02040503050406030204" pitchFamily="18" charset="0"/>
                            <a:ea typeface="Times New Roman" panose="02020603050405020304" pitchFamily="18" charset="0"/>
                            <a:cs typeface="Dubai" panose="020B0503030403030204" pitchFamily="34" charset="-78"/>
                          </a:rPr>
                          <m:t>𝑥</m:t>
                        </m:r>
                      </m:e>
                      <m:sub>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r>
                          <a:rPr lang="en-IN" i="1">
                            <a:effectLst/>
                            <a:latin typeface="Cambria Math" panose="02040503050406030204" pitchFamily="18" charset="0"/>
                            <a:ea typeface="Times New Roman" panose="02020603050405020304" pitchFamily="18" charset="0"/>
                            <a:cs typeface="Dubai" panose="020B0503030403030204" pitchFamily="34" charset="-78"/>
                          </a:rPr>
                          <m:t>𝑙</m:t>
                        </m:r>
                      </m:sub>
                    </m:sSub>
                    <m:r>
                      <a:rPr lang="en-IN">
                        <a:effectLst/>
                        <a:latin typeface="Cambria Math" panose="02040503050406030204" pitchFamily="18" charset="0"/>
                        <a:ea typeface="Times New Roman" panose="02020603050405020304" pitchFamily="18" charset="0"/>
                        <a:cs typeface="Dubai" panose="020B0503030403030204" pitchFamily="34" charset="-78"/>
                      </a:rPr>
                      <m:t>,</m:t>
                    </m:r>
                    <m:sSub>
                      <m:sSub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bPr>
                      <m:e>
                        <m:r>
                          <a:rPr lang="en-IN" i="1">
                            <a:effectLst/>
                            <a:latin typeface="Cambria Math" panose="02040503050406030204" pitchFamily="18" charset="0"/>
                            <a:ea typeface="Times New Roman" panose="02020603050405020304" pitchFamily="18" charset="0"/>
                            <a:cs typeface="Dubai" panose="020B0503030403030204" pitchFamily="34" charset="-78"/>
                          </a:rPr>
                          <m:t>𝑦</m:t>
                        </m:r>
                      </m:e>
                      <m:sub>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r>
                          <a:rPr lang="en-IN" i="1">
                            <a:effectLst/>
                            <a:latin typeface="Cambria Math" panose="02040503050406030204" pitchFamily="18" charset="0"/>
                            <a:ea typeface="Times New Roman" panose="02020603050405020304" pitchFamily="18" charset="0"/>
                            <a:cs typeface="Dubai" panose="020B0503030403030204" pitchFamily="34" charset="-78"/>
                          </a:rPr>
                          <m:t>𝑙</m:t>
                        </m:r>
                      </m:sub>
                    </m:sSub>
                    <m:r>
                      <a:rPr lang="en-IN">
                        <a:effectLst/>
                        <a:latin typeface="Cambria Math" panose="02040503050406030204" pitchFamily="18" charset="0"/>
                        <a:ea typeface="Times New Roman" panose="02020603050405020304" pitchFamily="18" charset="0"/>
                        <a:cs typeface="Dubai" panose="020B0503030403030204" pitchFamily="34" charset="-78"/>
                      </a:rPr>
                      <m:t>∈{0,1}</m:t>
                    </m:r>
                    <m:box>
                      <m:boxPr>
                        <m:ctrlPr>
                          <a:rPr lang="en-IN" i="1">
                            <a:effectLst/>
                            <a:latin typeface="Cambria Math" panose="02040503050406030204" pitchFamily="18" charset="0"/>
                            <a:ea typeface="Times New Roman" panose="02020603050405020304" pitchFamily="18" charset="0"/>
                            <a:cs typeface="Dubai" panose="020B0503030403030204" pitchFamily="34" charset="-78"/>
                          </a:rPr>
                        </m:ctrlPr>
                      </m:boxPr>
                      <m:e>
                        <m:r>
                          <a:rPr lang="en-IN">
                            <a:effectLst/>
                            <a:latin typeface="Cambria Math" panose="02040503050406030204" pitchFamily="18" charset="0"/>
                            <a:ea typeface="Times New Roman" panose="02020603050405020304" pitchFamily="18" charset="0"/>
                            <a:cs typeface="Dubai" panose="020B0503030403030204" pitchFamily="34" charset="-78"/>
                          </a:rPr>
                          <m:t> </m:t>
                        </m:r>
                      </m:e>
                    </m:box>
                    <m:r>
                      <a:rPr lang="en-IN">
                        <a:effectLst/>
                        <a:latin typeface="Cambria Math" panose="02040503050406030204" pitchFamily="18" charset="0"/>
                        <a:ea typeface="Times New Roman" panose="02020603050405020304" pitchFamily="18" charset="0"/>
                        <a:cs typeface="Dubai" panose="020B0503030403030204" pitchFamily="34" charset="-78"/>
                      </a:rPr>
                      <m:t>∀</m:t>
                    </m:r>
                    <m:sSup>
                      <m:sSupPr>
                        <m:ctrlPr>
                          <a:rPr lang="en-IN" i="1">
                            <a:effectLst/>
                            <a:latin typeface="Cambria Math" panose="02040503050406030204" pitchFamily="18" charset="0"/>
                            <a:ea typeface="Times New Roman" panose="02020603050405020304" pitchFamily="18" charset="0"/>
                            <a:cs typeface="Dubai" panose="020B0503030403030204" pitchFamily="34" charset="-78"/>
                          </a:rPr>
                        </m:ctrlPr>
                      </m:sSupPr>
                      <m:e>
                        <m:r>
                          <a:rPr lang="en-IN" i="1">
                            <a:effectLst/>
                            <a:latin typeface="Cambria Math" panose="02040503050406030204" pitchFamily="18" charset="0"/>
                            <a:ea typeface="Times New Roman" panose="02020603050405020304" pitchFamily="18" charset="0"/>
                            <a:cs typeface="Dubai" panose="020B0503030403030204" pitchFamily="34" charset="-78"/>
                          </a:rPr>
                          <m:t>𝑙</m:t>
                        </m:r>
                      </m:e>
                      <m:sup>
                        <m:r>
                          <a:rPr lang="en-IN" i="1">
                            <a:effectLst/>
                            <a:latin typeface="Cambria Math" panose="02040503050406030204" pitchFamily="18" charset="0"/>
                            <a:ea typeface="Times New Roman" panose="02020603050405020304" pitchFamily="18" charset="0"/>
                            <a:cs typeface="Dubai" panose="020B0503030403030204" pitchFamily="34" charset="-78"/>
                          </a:rPr>
                          <m:t>′</m:t>
                        </m:r>
                      </m:sup>
                    </m:sSup>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𝑙</m:t>
                    </m:r>
                    <m:r>
                      <a:rPr lang="en-IN">
                        <a:effectLst/>
                        <a:latin typeface="Cambria Math" panose="02040503050406030204" pitchFamily="18" charset="0"/>
                        <a:ea typeface="Times New Roman" panose="02020603050405020304" pitchFamily="18" charset="0"/>
                        <a:cs typeface="Dubai" panose="020B0503030403030204" pitchFamily="34" charset="-78"/>
                      </a:rPr>
                      <m:t>∈</m:t>
                    </m:r>
                    <m:r>
                      <a:rPr lang="en-IN" i="1">
                        <a:effectLst/>
                        <a:latin typeface="Cambria Math" panose="02040503050406030204" pitchFamily="18" charset="0"/>
                        <a:ea typeface="Times New Roman" panose="02020603050405020304" pitchFamily="18" charset="0"/>
                        <a:cs typeface="Dubai" panose="020B0503030403030204" pitchFamily="34" charset="-78"/>
                      </a:rPr>
                      <m:t>ℒ</m:t>
                    </m:r>
                  </m:oMath>
                </a14:m>
                <a:r>
                  <a:rPr lang="en-IN" dirty="0">
                    <a:effectLst/>
                    <a:ea typeface="Times New Roman" panose="02020603050405020304" pitchFamily="18" charset="0"/>
                    <a:cs typeface="Dubai" panose="020B0503030403030204" pitchFamily="34" charset="-78"/>
                  </a:rPr>
                  <a:t> 								(11)</a:t>
                </a:r>
              </a:p>
              <a:p>
                <a:r>
                  <a:rPr lang="en-IN" dirty="0">
                    <a:ea typeface="Times New Roman" panose="02020603050405020304" pitchFamily="18" charset="0"/>
                    <a:cs typeface="Dubai" panose="020B0503030403030204" pitchFamily="34" charset="-78"/>
                  </a:rPr>
                  <a:t>(B</a:t>
                </a:r>
                <a:r>
                  <a:rPr lang="en-IN" dirty="0">
                    <a:effectLst/>
                    <a:ea typeface="Times New Roman" panose="02020603050405020304" pitchFamily="18" charset="0"/>
                    <a:cs typeface="Dubai" panose="020B0503030403030204" pitchFamily="34" charset="-78"/>
                  </a:rPr>
                  <a:t>inary restrictions are specified by constraint</a:t>
                </a:r>
                <a:r>
                  <a:rPr lang="en-IN" dirty="0">
                    <a:ea typeface="Times New Roman" panose="02020603050405020304" pitchFamily="18" charset="0"/>
                    <a:cs typeface="Dubai" panose="020B0503030403030204" pitchFamily="34" charset="-78"/>
                  </a:rPr>
                  <a:t>)</a:t>
                </a:r>
                <a:endParaRPr lang="en-IN" dirty="0">
                  <a:effectLst/>
                  <a:ea typeface="Times New Roman" panose="02020603050405020304" pitchFamily="18" charset="0"/>
                  <a:cs typeface="Dubai" panose="020B0503030403030204" pitchFamily="34" charset="-78"/>
                </a:endParaRPr>
              </a:p>
            </p:txBody>
          </p:sp>
        </mc:Choice>
        <mc:Fallback xmlns="">
          <p:sp>
            <p:nvSpPr>
              <p:cNvPr id="5" name="TextBox 4">
                <a:extLst>
                  <a:ext uri="{FF2B5EF4-FFF2-40B4-BE49-F238E27FC236}">
                    <a16:creationId xmlns:a16="http://schemas.microsoft.com/office/drawing/2014/main" id="{0EBB60A8-C2E8-14E8-09AF-7B4C49976856}"/>
                  </a:ext>
                </a:extLst>
              </p:cNvPr>
              <p:cNvSpPr txBox="1">
                <a:spLocks noRot="1" noChangeAspect="1" noMove="1" noResize="1" noEditPoints="1" noAdjustHandles="1" noChangeArrowheads="1" noChangeShapeType="1" noTextEdit="1"/>
              </p:cNvSpPr>
              <p:nvPr/>
            </p:nvSpPr>
            <p:spPr>
              <a:xfrm>
                <a:off x="1228165" y="1193146"/>
                <a:ext cx="10327341" cy="4320413"/>
              </a:xfrm>
              <a:prstGeom prst="rect">
                <a:avLst/>
              </a:prstGeom>
              <a:blipFill>
                <a:blip r:embed="rId2"/>
                <a:stretch>
                  <a:fillRect l="-3245" t="-847" r="-236" b="-1412"/>
                </a:stretch>
              </a:blipFill>
            </p:spPr>
            <p:txBody>
              <a:bodyPr/>
              <a:lstStyle/>
              <a:p>
                <a:r>
                  <a:rPr lang="en-IN">
                    <a:noFill/>
                  </a:rPr>
                  <a:t> </a:t>
                </a:r>
              </a:p>
            </p:txBody>
          </p:sp>
        </mc:Fallback>
      </mc:AlternateContent>
    </p:spTree>
    <p:extLst>
      <p:ext uri="{BB962C8B-B14F-4D97-AF65-F5344CB8AC3E}">
        <p14:creationId xmlns:p14="http://schemas.microsoft.com/office/powerpoint/2010/main" val="1466015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F73B-B328-45E6-7311-BE8B08D1C71D}"/>
              </a:ext>
            </a:extLst>
          </p:cNvPr>
          <p:cNvSpPr>
            <a:spLocks noGrp="1"/>
          </p:cNvSpPr>
          <p:nvPr>
            <p:ph type="title"/>
          </p:nvPr>
        </p:nvSpPr>
        <p:spPr>
          <a:xfrm>
            <a:off x="838200" y="365126"/>
            <a:ext cx="10515600" cy="692710"/>
          </a:xfrm>
        </p:spPr>
        <p:txBody>
          <a:bodyPr>
            <a:normAutofit/>
          </a:bodyPr>
          <a:lstStyle/>
          <a:p>
            <a:pPr algn="ctr"/>
            <a:r>
              <a:rPr lang="en-IN" sz="3600" b="1" dirty="0">
                <a:latin typeface="Verdana" panose="020B0604030504040204" pitchFamily="34" charset="0"/>
                <a:ea typeface="Verdana" panose="020B0604030504040204" pitchFamily="34" charset="0"/>
              </a:rPr>
              <a:t>CONTINUED..</a:t>
            </a:r>
          </a:p>
        </p:txBody>
      </p:sp>
      <p:sp>
        <p:nvSpPr>
          <p:cNvPr id="3" name="Slide Number Placeholder 2">
            <a:extLst>
              <a:ext uri="{FF2B5EF4-FFF2-40B4-BE49-F238E27FC236}">
                <a16:creationId xmlns:a16="http://schemas.microsoft.com/office/drawing/2014/main" id="{7084632E-7E69-25F9-D693-A7BBE91190B5}"/>
              </a:ext>
            </a:extLst>
          </p:cNvPr>
          <p:cNvSpPr>
            <a:spLocks noGrp="1"/>
          </p:cNvSpPr>
          <p:nvPr>
            <p:ph type="sldNum" sz="quarter" idx="12"/>
          </p:nvPr>
        </p:nvSpPr>
        <p:spPr/>
        <p:txBody>
          <a:bodyPr/>
          <a:lstStyle/>
          <a:p>
            <a:fld id="{7D5BE7BB-FFFC-4434-940F-1F5BAAD09F3B}" type="slidenum">
              <a:rPr lang="en-IN" smtClean="0"/>
              <a:t>46</a:t>
            </a:fld>
            <a:endParaRPr lang="en-IN"/>
          </a:p>
        </p:txBody>
      </p:sp>
      <p:sp>
        <p:nvSpPr>
          <p:cNvPr id="4" name="TextBox 3">
            <a:extLst>
              <a:ext uri="{FF2B5EF4-FFF2-40B4-BE49-F238E27FC236}">
                <a16:creationId xmlns:a16="http://schemas.microsoft.com/office/drawing/2014/main" id="{1F0DC861-3CEE-B98A-A1EF-3788DD6F0212}"/>
              </a:ext>
            </a:extLst>
          </p:cNvPr>
          <p:cNvSpPr txBox="1"/>
          <p:nvPr/>
        </p:nvSpPr>
        <p:spPr>
          <a:xfrm>
            <a:off x="838200" y="1057836"/>
            <a:ext cx="10295965" cy="5770811"/>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In this model we have taken N delivery points and used our clustering algorithm to divide the points in K number of cluster.</a:t>
            </a:r>
          </a:p>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In this model, we include the points which can only be delivered by the truck alone because of the weight constraints and also the points which can be served by both.</a:t>
            </a:r>
          </a:p>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The division of points to be served by truck or drone will be decided by the weight of the package.</a:t>
            </a:r>
          </a:p>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The number of cluster are governed by the number of drones we are going to use.   ( its upper limit is fixed due to space constrained in truck).</a:t>
            </a:r>
          </a:p>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After the clustering we find the focal point of each cluster and pass the truck trough the focal point as the truck needs to serve the focal points in this case.</a:t>
            </a:r>
          </a:p>
          <a:p>
            <a:pPr marL="285750" indent="-28575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So, overall we have divided the problem in two stage: -</a:t>
            </a:r>
          </a:p>
          <a:p>
            <a:pPr marL="800100" lvl="1" indent="-34290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	Clustering of points</a:t>
            </a:r>
          </a:p>
          <a:p>
            <a:pPr marL="800100" lvl="1" indent="-342900">
              <a:lnSpc>
                <a:spcPct val="150000"/>
              </a:lnSpc>
              <a:buFont typeface="Wingdings" panose="05000000000000000000" pitchFamily="2" charset="2"/>
              <a:buChar char="§"/>
            </a:pPr>
            <a:r>
              <a:rPr lang="en-IN" dirty="0">
                <a:latin typeface="Verdana" panose="020B0604030504040204" pitchFamily="34" charset="0"/>
                <a:ea typeface="Verdana" panose="020B0604030504040204" pitchFamily="34" charset="0"/>
              </a:rPr>
              <a:t>	Routing of truck through the focal points</a:t>
            </a:r>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24165460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B7A6F-8F30-5147-1EED-8B6A9D3C432C}"/>
              </a:ext>
            </a:extLst>
          </p:cNvPr>
          <p:cNvSpPr>
            <a:spLocks noGrp="1"/>
          </p:cNvSpPr>
          <p:nvPr>
            <p:ph type="title"/>
          </p:nvPr>
        </p:nvSpPr>
        <p:spPr>
          <a:xfrm>
            <a:off x="838200" y="365126"/>
            <a:ext cx="10515600" cy="845110"/>
          </a:xfrm>
        </p:spPr>
        <p:txBody>
          <a:bodyPr>
            <a:normAutofit/>
          </a:bodyPr>
          <a:lstStyle/>
          <a:p>
            <a:pPr algn="ctr"/>
            <a:r>
              <a:rPr lang="en-IN" sz="3600" b="1" dirty="0">
                <a:latin typeface="Verdana" panose="020B0604030504040204" pitchFamily="34" charset="0"/>
                <a:ea typeface="Verdana" panose="020B0604030504040204" pitchFamily="34" charset="0"/>
              </a:rPr>
              <a:t>RESULTS OBTAINED</a:t>
            </a:r>
          </a:p>
        </p:txBody>
      </p:sp>
      <p:sp>
        <p:nvSpPr>
          <p:cNvPr id="3" name="Slide Number Placeholder 2">
            <a:extLst>
              <a:ext uri="{FF2B5EF4-FFF2-40B4-BE49-F238E27FC236}">
                <a16:creationId xmlns:a16="http://schemas.microsoft.com/office/drawing/2014/main" id="{16D0A67F-943E-BBE2-817D-2FCBEB56C711}"/>
              </a:ext>
            </a:extLst>
          </p:cNvPr>
          <p:cNvSpPr>
            <a:spLocks noGrp="1"/>
          </p:cNvSpPr>
          <p:nvPr>
            <p:ph type="sldNum" sz="quarter" idx="12"/>
          </p:nvPr>
        </p:nvSpPr>
        <p:spPr/>
        <p:txBody>
          <a:bodyPr/>
          <a:lstStyle/>
          <a:p>
            <a:fld id="{7D5BE7BB-FFFC-4434-940F-1F5BAAD09F3B}" type="slidenum">
              <a:rPr lang="en-IN" smtClean="0"/>
              <a:t>47</a:t>
            </a:fld>
            <a:endParaRPr lang="en-IN"/>
          </a:p>
        </p:txBody>
      </p:sp>
      <p:sp>
        <p:nvSpPr>
          <p:cNvPr id="4" name="TextBox 3">
            <a:extLst>
              <a:ext uri="{FF2B5EF4-FFF2-40B4-BE49-F238E27FC236}">
                <a16:creationId xmlns:a16="http://schemas.microsoft.com/office/drawing/2014/main" id="{BA6231BF-CDA5-8776-91A3-6A6318EF1943}"/>
              </a:ext>
            </a:extLst>
          </p:cNvPr>
          <p:cNvSpPr txBox="1"/>
          <p:nvPr/>
        </p:nvSpPr>
        <p:spPr>
          <a:xfrm>
            <a:off x="1183341" y="1532965"/>
            <a:ext cx="9968753" cy="379719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IN" sz="1800" dirty="0">
                <a:effectLst/>
                <a:latin typeface="Verdana" panose="020B0604030504040204" pitchFamily="34" charset="0"/>
                <a:ea typeface="Verdana" panose="020B0604030504040204" pitchFamily="34" charset="0"/>
                <a:cs typeface="Dubai" panose="020B0503030403030204" pitchFamily="34" charset="-78"/>
              </a:rPr>
              <a:t>Comparative analysis is conducted between Hybrid Model-2 and the truck only model, utilizing 20 to 30 random locations in a 10 km sq. area via Excel solver. </a:t>
            </a:r>
          </a:p>
          <a:p>
            <a:pPr marL="285750" indent="-285750">
              <a:lnSpc>
                <a:spcPct val="150000"/>
              </a:lnSpc>
              <a:buFont typeface="Wingdings" panose="05000000000000000000" pitchFamily="2" charset="2"/>
              <a:buChar char="§"/>
            </a:pPr>
            <a:r>
              <a:rPr lang="en-IN" sz="1800" dirty="0">
                <a:effectLst/>
                <a:latin typeface="Verdana" panose="020B0604030504040204" pitchFamily="34" charset="0"/>
                <a:ea typeface="Verdana" panose="020B0604030504040204" pitchFamily="34" charset="0"/>
                <a:cs typeface="Dubai" panose="020B0503030403030204" pitchFamily="34" charset="-78"/>
              </a:rPr>
              <a:t>In truck-only model, a truck alone was employed, treating it as a TSP to deliver packages and in Hybrid Model 2, a hybrid truck-drone approach was adopted. </a:t>
            </a:r>
          </a:p>
          <a:p>
            <a:pPr marL="285750" indent="-285750">
              <a:lnSpc>
                <a:spcPct val="150000"/>
              </a:lnSpc>
              <a:buFont typeface="Wingdings" panose="05000000000000000000" pitchFamily="2" charset="2"/>
              <a:buChar char="§"/>
            </a:pPr>
            <a:r>
              <a:rPr lang="en-IN" sz="1800" dirty="0">
                <a:effectLst/>
                <a:latin typeface="Verdana" panose="020B0604030504040204" pitchFamily="34" charset="0"/>
                <a:ea typeface="Verdana" panose="020B0604030504040204" pitchFamily="34" charset="0"/>
                <a:cs typeface="Dubai" panose="020B0503030403030204" pitchFamily="34" charset="-78"/>
              </a:rPr>
              <a:t>Here, a clustering algorithm is used to group the delivery points into clusters and determined the focal points for each cluster. </a:t>
            </a:r>
          </a:p>
          <a:p>
            <a:pPr marL="285750" indent="-285750">
              <a:lnSpc>
                <a:spcPct val="150000"/>
              </a:lnSpc>
              <a:buFont typeface="Wingdings" panose="05000000000000000000" pitchFamily="2" charset="2"/>
              <a:buChar char="§"/>
            </a:pPr>
            <a:r>
              <a:rPr lang="en-IN" sz="1800" dirty="0">
                <a:effectLst/>
                <a:latin typeface="Verdana" panose="020B0604030504040204" pitchFamily="34" charset="0"/>
                <a:ea typeface="Verdana" panose="020B0604030504040204" pitchFamily="34" charset="0"/>
                <a:cs typeface="Dubai" panose="020B0503030403030204" pitchFamily="34" charset="-78"/>
              </a:rPr>
              <a:t>The truck traversed through these focal points, stopping at each, while drones completed package deliveries within the cluster. </a:t>
            </a:r>
          </a:p>
          <a:p>
            <a:pPr marL="285750" indent="-285750">
              <a:lnSpc>
                <a:spcPct val="150000"/>
              </a:lnSpc>
              <a:buFont typeface="Wingdings" panose="05000000000000000000" pitchFamily="2" charset="2"/>
              <a:buChar char="§"/>
            </a:pPr>
            <a:r>
              <a:rPr lang="en-IN" sz="1800" dirty="0">
                <a:effectLst/>
                <a:latin typeface="Verdana" panose="020B0604030504040204" pitchFamily="34" charset="0"/>
                <a:ea typeface="Verdana" panose="020B0604030504040204" pitchFamily="34" charset="0"/>
                <a:cs typeface="Dubai" panose="020B0503030403030204" pitchFamily="34" charset="-78"/>
              </a:rPr>
              <a:t>Costs were set at Rs 50 per km for the truck and Rs 6 for drones.</a:t>
            </a:r>
          </a:p>
        </p:txBody>
      </p:sp>
    </p:spTree>
    <p:extLst>
      <p:ext uri="{BB962C8B-B14F-4D97-AF65-F5344CB8AC3E}">
        <p14:creationId xmlns:p14="http://schemas.microsoft.com/office/powerpoint/2010/main" val="8417878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63BA3-47F0-0BF2-4934-7D53C900CFE4}"/>
              </a:ext>
            </a:extLst>
          </p:cNvPr>
          <p:cNvSpPr>
            <a:spLocks noGrp="1"/>
          </p:cNvSpPr>
          <p:nvPr>
            <p:ph type="title"/>
          </p:nvPr>
        </p:nvSpPr>
        <p:spPr>
          <a:xfrm>
            <a:off x="838200" y="365125"/>
            <a:ext cx="10515600" cy="952687"/>
          </a:xfrm>
        </p:spPr>
        <p:txBody>
          <a:bodyPr>
            <a:normAutofit/>
          </a:bodyPr>
          <a:lstStyle/>
          <a:p>
            <a:pPr algn="ctr"/>
            <a:r>
              <a:rPr lang="en-IN" sz="3600" b="1" dirty="0">
                <a:latin typeface="Verdana" panose="020B0604030504040204" pitchFamily="34" charset="0"/>
                <a:ea typeface="Verdana" panose="020B0604030504040204" pitchFamily="34" charset="0"/>
              </a:rPr>
              <a:t>CONTINUED..</a:t>
            </a:r>
          </a:p>
        </p:txBody>
      </p:sp>
      <p:sp>
        <p:nvSpPr>
          <p:cNvPr id="3" name="Slide Number Placeholder 2">
            <a:extLst>
              <a:ext uri="{FF2B5EF4-FFF2-40B4-BE49-F238E27FC236}">
                <a16:creationId xmlns:a16="http://schemas.microsoft.com/office/drawing/2014/main" id="{6F49FB1B-F2A5-2D52-C01B-AC158DC655FE}"/>
              </a:ext>
            </a:extLst>
          </p:cNvPr>
          <p:cNvSpPr>
            <a:spLocks noGrp="1"/>
          </p:cNvSpPr>
          <p:nvPr>
            <p:ph type="sldNum" sz="quarter" idx="12"/>
          </p:nvPr>
        </p:nvSpPr>
        <p:spPr/>
        <p:txBody>
          <a:bodyPr/>
          <a:lstStyle/>
          <a:p>
            <a:fld id="{7D5BE7BB-FFFC-4434-940F-1F5BAAD09F3B}" type="slidenum">
              <a:rPr lang="en-IN" smtClean="0"/>
              <a:t>48</a:t>
            </a:fld>
            <a:endParaRPr lang="en-IN"/>
          </a:p>
        </p:txBody>
      </p:sp>
      <p:sp>
        <p:nvSpPr>
          <p:cNvPr id="4" name="TextBox 3">
            <a:extLst>
              <a:ext uri="{FF2B5EF4-FFF2-40B4-BE49-F238E27FC236}">
                <a16:creationId xmlns:a16="http://schemas.microsoft.com/office/drawing/2014/main" id="{1427DAF6-EBF0-9897-FBDB-2271D3ED9B48}"/>
              </a:ext>
            </a:extLst>
          </p:cNvPr>
          <p:cNvSpPr txBox="1"/>
          <p:nvPr/>
        </p:nvSpPr>
        <p:spPr>
          <a:xfrm>
            <a:off x="1201271" y="1317812"/>
            <a:ext cx="9699811" cy="1477328"/>
          </a:xfrm>
          <a:prstGeom prst="rect">
            <a:avLst/>
          </a:prstGeom>
          <a:noFill/>
        </p:spPr>
        <p:txBody>
          <a:bodyPr wrap="square" rtlCol="0">
            <a:spAutoFit/>
          </a:bodyPr>
          <a:lstStyle/>
          <a:p>
            <a:pPr marL="285750" indent="-285750">
              <a:buFont typeface="Wingdings" panose="05000000000000000000" pitchFamily="2" charset="2"/>
              <a:buChar char="§"/>
            </a:pPr>
            <a:r>
              <a:rPr lang="en-IN" sz="1800" dirty="0">
                <a:effectLst/>
                <a:latin typeface="Verdana" panose="020B0604030504040204" pitchFamily="34" charset="0"/>
                <a:ea typeface="Verdana" panose="020B0604030504040204" pitchFamily="34" charset="0"/>
              </a:rPr>
              <a:t>Fro</a:t>
            </a:r>
            <a:r>
              <a:rPr lang="en-IN" dirty="0">
                <a:latin typeface="Verdana" panose="020B0604030504040204" pitchFamily="34" charset="0"/>
                <a:ea typeface="Verdana" panose="020B0604030504040204" pitchFamily="34" charset="0"/>
              </a:rPr>
              <a:t>m the below table and graph, it is observed that f</a:t>
            </a:r>
            <a:r>
              <a:rPr lang="en-IN" sz="1800" dirty="0">
                <a:effectLst/>
                <a:latin typeface="Verdana" panose="020B0604030504040204" pitchFamily="34" charset="0"/>
                <a:ea typeface="Verdana" panose="020B0604030504040204" pitchFamily="34" charset="0"/>
              </a:rPr>
              <a:t>or a truck-only model, the average cost obtained Rs 624, whereas for Hybrid Model-2, it amounted to Rs 509. </a:t>
            </a:r>
          </a:p>
          <a:p>
            <a:pPr marL="285750" indent="-285750">
              <a:buFont typeface="Wingdings" panose="05000000000000000000" pitchFamily="2" charset="2"/>
              <a:buChar char="§"/>
            </a:pPr>
            <a:r>
              <a:rPr lang="en-IN" sz="1800" dirty="0">
                <a:effectLst/>
                <a:latin typeface="Verdana" panose="020B0604030504040204" pitchFamily="34" charset="0"/>
                <a:ea typeface="Verdana" panose="020B0604030504040204" pitchFamily="34" charset="0"/>
              </a:rPr>
              <a:t>Consequently, Hybrid Model-2 yielded an average profit of Rs 115 which is a savings of 18.5 %.</a:t>
            </a:r>
            <a:endParaRPr lang="en-IN" dirty="0">
              <a:latin typeface="Verdana" panose="020B0604030504040204" pitchFamily="34" charset="0"/>
              <a:ea typeface="Verdana" panose="020B0604030504040204" pitchFamily="34" charset="0"/>
            </a:endParaRPr>
          </a:p>
        </p:txBody>
      </p:sp>
      <p:graphicFrame>
        <p:nvGraphicFramePr>
          <p:cNvPr id="5" name="Table 4">
            <a:extLst>
              <a:ext uri="{FF2B5EF4-FFF2-40B4-BE49-F238E27FC236}">
                <a16:creationId xmlns:a16="http://schemas.microsoft.com/office/drawing/2014/main" id="{1956337F-3F53-18D9-D635-623FD4126518}"/>
              </a:ext>
            </a:extLst>
          </p:cNvPr>
          <p:cNvGraphicFramePr>
            <a:graphicFrameLocks noGrp="1"/>
          </p:cNvGraphicFramePr>
          <p:nvPr>
            <p:extLst>
              <p:ext uri="{D42A27DB-BD31-4B8C-83A1-F6EECF244321}">
                <p14:modId xmlns:p14="http://schemas.microsoft.com/office/powerpoint/2010/main" val="2523705156"/>
              </p:ext>
            </p:extLst>
          </p:nvPr>
        </p:nvGraphicFramePr>
        <p:xfrm>
          <a:off x="332252" y="3068706"/>
          <a:ext cx="6319560" cy="3152798"/>
        </p:xfrm>
        <a:graphic>
          <a:graphicData uri="http://schemas.openxmlformats.org/drawingml/2006/table">
            <a:tbl>
              <a:tblPr firstRow="1" firstCol="1" bandRow="1">
                <a:tableStyleId>{5C22544A-7EE6-4342-B048-85BDC9FD1C3A}</a:tableStyleId>
              </a:tblPr>
              <a:tblGrid>
                <a:gridCol w="1417579">
                  <a:extLst>
                    <a:ext uri="{9D8B030D-6E8A-4147-A177-3AD203B41FA5}">
                      <a16:colId xmlns:a16="http://schemas.microsoft.com/office/drawing/2014/main" val="32321823"/>
                    </a:ext>
                  </a:extLst>
                </a:gridCol>
                <a:gridCol w="2053045">
                  <a:extLst>
                    <a:ext uri="{9D8B030D-6E8A-4147-A177-3AD203B41FA5}">
                      <a16:colId xmlns:a16="http://schemas.microsoft.com/office/drawing/2014/main" val="2812430497"/>
                    </a:ext>
                  </a:extLst>
                </a:gridCol>
                <a:gridCol w="1820855">
                  <a:extLst>
                    <a:ext uri="{9D8B030D-6E8A-4147-A177-3AD203B41FA5}">
                      <a16:colId xmlns:a16="http://schemas.microsoft.com/office/drawing/2014/main" val="4118838958"/>
                    </a:ext>
                  </a:extLst>
                </a:gridCol>
                <a:gridCol w="1028081">
                  <a:extLst>
                    <a:ext uri="{9D8B030D-6E8A-4147-A177-3AD203B41FA5}">
                      <a16:colId xmlns:a16="http://schemas.microsoft.com/office/drawing/2014/main" val="777077610"/>
                    </a:ext>
                  </a:extLst>
                </a:gridCol>
              </a:tblGrid>
              <a:tr h="1024088">
                <a:tc>
                  <a:txBody>
                    <a:bodyPr/>
                    <a:lstStyle/>
                    <a:p>
                      <a:r>
                        <a:rPr lang="en-IN" sz="1800">
                          <a:solidFill>
                            <a:schemeClr val="bg1"/>
                          </a:solidFill>
                          <a:effectLst/>
                        </a:rPr>
                        <a:t>Number of Points</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r>
                        <a:rPr lang="en-IN" sz="1800" dirty="0">
                          <a:solidFill>
                            <a:schemeClr val="bg1"/>
                          </a:solidFill>
                          <a:effectLst/>
                        </a:rPr>
                        <a:t>Cost with truck only</a:t>
                      </a:r>
                      <a:endParaRPr lang="en-IN" sz="1200" dirty="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r>
                        <a:rPr lang="en-IN" sz="1800" dirty="0">
                          <a:solidFill>
                            <a:schemeClr val="bg1"/>
                          </a:solidFill>
                          <a:effectLst/>
                        </a:rPr>
                        <a:t>Cost with hybrid model </a:t>
                      </a:r>
                      <a:endParaRPr lang="en-IN" sz="1200" dirty="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r>
                        <a:rPr lang="en-IN" sz="1800">
                          <a:solidFill>
                            <a:schemeClr val="bg1"/>
                          </a:solidFill>
                          <a:effectLst/>
                        </a:rPr>
                        <a:t>Percentage change</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extLst>
                  <a:ext uri="{0D108BD9-81ED-4DB2-BD59-A6C34878D82A}">
                    <a16:rowId xmlns:a16="http://schemas.microsoft.com/office/drawing/2014/main" val="497010907"/>
                  </a:ext>
                </a:extLst>
              </a:tr>
              <a:tr h="425742">
                <a:tc>
                  <a:txBody>
                    <a:bodyPr/>
                    <a:lstStyle/>
                    <a:p>
                      <a:r>
                        <a:rPr lang="en-IN" sz="1800">
                          <a:solidFill>
                            <a:schemeClr val="bg1"/>
                          </a:solidFill>
                          <a:effectLst/>
                        </a:rPr>
                        <a:t>20</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r>
                        <a:rPr lang="en-IN" sz="1800">
                          <a:solidFill>
                            <a:schemeClr val="bg1"/>
                          </a:solidFill>
                          <a:effectLst/>
                        </a:rPr>
                        <a:t>516.7</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r>
                        <a:rPr lang="en-IN" sz="1800">
                          <a:solidFill>
                            <a:schemeClr val="bg1"/>
                          </a:solidFill>
                          <a:effectLst/>
                        </a:rPr>
                        <a:t>405.4</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r>
                        <a:rPr lang="en-IN" sz="1800" dirty="0">
                          <a:solidFill>
                            <a:schemeClr val="bg1"/>
                          </a:solidFill>
                          <a:effectLst/>
                        </a:rPr>
                        <a:t>21.5</a:t>
                      </a:r>
                      <a:endParaRPr lang="en-IN" sz="1200" dirty="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extLst>
                  <a:ext uri="{0D108BD9-81ED-4DB2-BD59-A6C34878D82A}">
                    <a16:rowId xmlns:a16="http://schemas.microsoft.com/office/drawing/2014/main" val="3616411917"/>
                  </a:ext>
                </a:extLst>
              </a:tr>
              <a:tr h="425742">
                <a:tc>
                  <a:txBody>
                    <a:bodyPr/>
                    <a:lstStyle/>
                    <a:p>
                      <a:r>
                        <a:rPr lang="en-IN" sz="1800">
                          <a:solidFill>
                            <a:schemeClr val="bg1"/>
                          </a:solidFill>
                          <a:effectLst/>
                        </a:rPr>
                        <a:t>23</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r>
                        <a:rPr lang="en-IN" sz="1800">
                          <a:solidFill>
                            <a:schemeClr val="bg1"/>
                          </a:solidFill>
                          <a:effectLst/>
                        </a:rPr>
                        <a:t>622</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r>
                        <a:rPr lang="en-IN" sz="1800">
                          <a:solidFill>
                            <a:schemeClr val="bg1"/>
                          </a:solidFill>
                          <a:effectLst/>
                        </a:rPr>
                        <a:t>458.21</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r>
                        <a:rPr lang="en-IN" sz="1800" dirty="0">
                          <a:solidFill>
                            <a:schemeClr val="bg1"/>
                          </a:solidFill>
                          <a:effectLst/>
                        </a:rPr>
                        <a:t>26.3</a:t>
                      </a:r>
                      <a:endParaRPr lang="en-IN" sz="1200" dirty="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extLst>
                  <a:ext uri="{0D108BD9-81ED-4DB2-BD59-A6C34878D82A}">
                    <a16:rowId xmlns:a16="http://schemas.microsoft.com/office/drawing/2014/main" val="714310002"/>
                  </a:ext>
                </a:extLst>
              </a:tr>
              <a:tr h="425742">
                <a:tc>
                  <a:txBody>
                    <a:bodyPr/>
                    <a:lstStyle/>
                    <a:p>
                      <a:r>
                        <a:rPr lang="en-IN" sz="1800">
                          <a:solidFill>
                            <a:schemeClr val="bg1"/>
                          </a:solidFill>
                          <a:effectLst/>
                        </a:rPr>
                        <a:t>25</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r>
                        <a:rPr lang="en-IN" sz="1800">
                          <a:solidFill>
                            <a:schemeClr val="bg1"/>
                          </a:solidFill>
                          <a:effectLst/>
                        </a:rPr>
                        <a:t>631.292</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r>
                        <a:rPr lang="en-IN" sz="1800">
                          <a:solidFill>
                            <a:schemeClr val="bg1"/>
                          </a:solidFill>
                          <a:effectLst/>
                        </a:rPr>
                        <a:t>579.5</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r>
                        <a:rPr lang="en-IN" sz="1800" dirty="0">
                          <a:solidFill>
                            <a:schemeClr val="bg1"/>
                          </a:solidFill>
                          <a:effectLst/>
                        </a:rPr>
                        <a:t>8.2</a:t>
                      </a:r>
                      <a:endParaRPr lang="en-IN" sz="1200" dirty="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extLst>
                  <a:ext uri="{0D108BD9-81ED-4DB2-BD59-A6C34878D82A}">
                    <a16:rowId xmlns:a16="http://schemas.microsoft.com/office/drawing/2014/main" val="2175592536"/>
                  </a:ext>
                </a:extLst>
              </a:tr>
              <a:tr h="425742">
                <a:tc>
                  <a:txBody>
                    <a:bodyPr/>
                    <a:lstStyle/>
                    <a:p>
                      <a:r>
                        <a:rPr lang="en-IN" sz="1800">
                          <a:solidFill>
                            <a:schemeClr val="bg1"/>
                          </a:solidFill>
                          <a:effectLst/>
                        </a:rPr>
                        <a:t>27</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r>
                        <a:rPr lang="en-IN" sz="1800">
                          <a:solidFill>
                            <a:schemeClr val="bg1"/>
                          </a:solidFill>
                          <a:effectLst/>
                        </a:rPr>
                        <a:t>679.8</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r>
                        <a:rPr lang="en-IN" sz="1800">
                          <a:solidFill>
                            <a:schemeClr val="bg1"/>
                          </a:solidFill>
                          <a:effectLst/>
                        </a:rPr>
                        <a:t>553.86</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r>
                        <a:rPr lang="en-IN" sz="1800" dirty="0">
                          <a:solidFill>
                            <a:schemeClr val="bg1"/>
                          </a:solidFill>
                          <a:effectLst/>
                        </a:rPr>
                        <a:t>18.5</a:t>
                      </a:r>
                      <a:endParaRPr lang="en-IN" sz="1200" dirty="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extLst>
                  <a:ext uri="{0D108BD9-81ED-4DB2-BD59-A6C34878D82A}">
                    <a16:rowId xmlns:a16="http://schemas.microsoft.com/office/drawing/2014/main" val="3785915359"/>
                  </a:ext>
                </a:extLst>
              </a:tr>
              <a:tr h="425742">
                <a:tc>
                  <a:txBody>
                    <a:bodyPr/>
                    <a:lstStyle/>
                    <a:p>
                      <a:r>
                        <a:rPr lang="en-IN" sz="1800">
                          <a:solidFill>
                            <a:schemeClr val="bg1"/>
                          </a:solidFill>
                          <a:effectLst/>
                        </a:rPr>
                        <a:t>30</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r>
                        <a:rPr lang="en-IN" sz="1800">
                          <a:solidFill>
                            <a:schemeClr val="bg1"/>
                          </a:solidFill>
                          <a:effectLst/>
                        </a:rPr>
                        <a:t>671.48</a:t>
                      </a:r>
                      <a:endParaRPr lang="en-IN" sz="120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r>
                        <a:rPr lang="en-IN" sz="1800" dirty="0">
                          <a:solidFill>
                            <a:schemeClr val="bg1"/>
                          </a:solidFill>
                          <a:effectLst/>
                        </a:rPr>
                        <a:t>550.3</a:t>
                      </a:r>
                      <a:endParaRPr lang="en-IN" sz="1200" dirty="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tc>
                  <a:txBody>
                    <a:bodyPr/>
                    <a:lstStyle/>
                    <a:p>
                      <a:r>
                        <a:rPr lang="en-IN" sz="1800" dirty="0">
                          <a:solidFill>
                            <a:schemeClr val="bg1"/>
                          </a:solidFill>
                          <a:effectLst/>
                        </a:rPr>
                        <a:t>18.04</a:t>
                      </a:r>
                      <a:endParaRPr lang="en-IN" sz="1200" dirty="0">
                        <a:solidFill>
                          <a:schemeClr val="bg1"/>
                        </a:solidFill>
                        <a:effectLst/>
                        <a:latin typeface="Dubai" panose="020B0503030403030204" pitchFamily="34" charset="-78"/>
                        <a:ea typeface="Times New Roman" panose="02020603050405020304" pitchFamily="18" charset="0"/>
                        <a:cs typeface="Dubai" panose="020B0503030403030204" pitchFamily="34" charset="-78"/>
                      </a:endParaRPr>
                    </a:p>
                  </a:txBody>
                  <a:tcPr marL="68580" marR="68580" marT="0" marB="0">
                    <a:solidFill>
                      <a:schemeClr val="accent6"/>
                    </a:solidFill>
                  </a:tcPr>
                </a:tc>
                <a:extLst>
                  <a:ext uri="{0D108BD9-81ED-4DB2-BD59-A6C34878D82A}">
                    <a16:rowId xmlns:a16="http://schemas.microsoft.com/office/drawing/2014/main" val="2914896205"/>
                  </a:ext>
                </a:extLst>
              </a:tr>
            </a:tbl>
          </a:graphicData>
        </a:graphic>
      </p:graphicFrame>
      <p:graphicFrame>
        <p:nvGraphicFramePr>
          <p:cNvPr id="6" name="Chart 5">
            <a:extLst>
              <a:ext uri="{FF2B5EF4-FFF2-40B4-BE49-F238E27FC236}">
                <a16:creationId xmlns:a16="http://schemas.microsoft.com/office/drawing/2014/main" id="{2DFCCBF2-61AE-0FE5-37EA-2F7B68AE8263}"/>
              </a:ext>
            </a:extLst>
          </p:cNvPr>
          <p:cNvGraphicFramePr/>
          <p:nvPr>
            <p:extLst>
              <p:ext uri="{D42A27DB-BD31-4B8C-83A1-F6EECF244321}">
                <p14:modId xmlns:p14="http://schemas.microsoft.com/office/powerpoint/2010/main" val="3629447814"/>
              </p:ext>
            </p:extLst>
          </p:nvPr>
        </p:nvGraphicFramePr>
        <p:xfrm>
          <a:off x="6920753" y="2988023"/>
          <a:ext cx="4759701" cy="30721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4125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6C654-CC51-3923-D2C5-CC6080797F34}"/>
              </a:ext>
            </a:extLst>
          </p:cNvPr>
          <p:cNvSpPr>
            <a:spLocks noGrp="1"/>
          </p:cNvSpPr>
          <p:nvPr>
            <p:ph type="title"/>
          </p:nvPr>
        </p:nvSpPr>
        <p:spPr/>
        <p:txBody>
          <a:bodyPr>
            <a:normAutofit/>
          </a:bodyPr>
          <a:lstStyle/>
          <a:p>
            <a:pPr algn="ctr"/>
            <a:r>
              <a:rPr lang="en-IN" sz="3600" b="1" dirty="0">
                <a:latin typeface="Verdana" panose="020B0604030504040204" pitchFamily="34" charset="0"/>
                <a:ea typeface="Verdana" panose="020B0604030504040204" pitchFamily="34" charset="0"/>
              </a:rPr>
              <a:t>CONCLUSIONS</a:t>
            </a:r>
          </a:p>
        </p:txBody>
      </p:sp>
      <p:sp>
        <p:nvSpPr>
          <p:cNvPr id="3" name="Content Placeholder 2">
            <a:extLst>
              <a:ext uri="{FF2B5EF4-FFF2-40B4-BE49-F238E27FC236}">
                <a16:creationId xmlns:a16="http://schemas.microsoft.com/office/drawing/2014/main" id="{7DC46AA6-692E-97C4-0D29-96EB86595C2E}"/>
              </a:ext>
            </a:extLst>
          </p:cNvPr>
          <p:cNvSpPr>
            <a:spLocks noGrp="1"/>
          </p:cNvSpPr>
          <p:nvPr>
            <p:ph idx="1"/>
          </p:nvPr>
        </p:nvSpPr>
        <p:spPr>
          <a:xfrm>
            <a:off x="838200" y="1690688"/>
            <a:ext cx="10515600" cy="4351338"/>
          </a:xfrm>
        </p:spPr>
        <p:txBody>
          <a:bodyPr>
            <a:normAutofit/>
          </a:bodyPr>
          <a:lstStyle/>
          <a:p>
            <a:pPr>
              <a:lnSpc>
                <a:spcPct val="150000"/>
              </a:lnSpc>
              <a:buFont typeface="Wingdings" panose="05000000000000000000" pitchFamily="2" charset="2"/>
              <a:buChar char="§"/>
            </a:pPr>
            <a:r>
              <a:rPr lang="en-IN" sz="1800" dirty="0">
                <a:latin typeface="Verdana" panose="020B0604030504040204" pitchFamily="34" charset="0"/>
                <a:ea typeface="Verdana" panose="020B0604030504040204" pitchFamily="34" charset="0"/>
                <a:cs typeface="Times New Roman" panose="02020603050405020304" pitchFamily="18" charset="0"/>
              </a:rPr>
              <a:t>The study overall provides a better algorithm for hybrid truck-drone delivery model by clustering and routing the drone.</a:t>
            </a:r>
          </a:p>
          <a:p>
            <a:pPr>
              <a:lnSpc>
                <a:spcPct val="150000"/>
              </a:lnSpc>
              <a:buFont typeface="Wingdings" panose="05000000000000000000" pitchFamily="2" charset="2"/>
              <a:buChar char="§"/>
            </a:pPr>
            <a:r>
              <a:rPr lang="en-IN" sz="1800" dirty="0">
                <a:latin typeface="Verdana" panose="020B0604030504040204" pitchFamily="34" charset="0"/>
                <a:ea typeface="Verdana" panose="020B0604030504040204" pitchFamily="34" charset="0"/>
                <a:cs typeface="Times New Roman" panose="02020603050405020304" pitchFamily="18" charset="0"/>
              </a:rPr>
              <a:t>The hybrid models help in providing solution for low range and payload capacity of drone which hinder its use in last mile delivery.</a:t>
            </a:r>
          </a:p>
          <a:p>
            <a:pPr>
              <a:lnSpc>
                <a:spcPct val="150000"/>
              </a:lnSpc>
              <a:buFont typeface="Wingdings" panose="05000000000000000000" pitchFamily="2" charset="2"/>
              <a:buChar char="§"/>
            </a:pPr>
            <a:r>
              <a:rPr lang="en-IN" sz="1800" dirty="0">
                <a:latin typeface="Verdana" panose="020B0604030504040204" pitchFamily="34" charset="0"/>
                <a:ea typeface="Verdana" panose="020B0604030504040204" pitchFamily="34" charset="0"/>
                <a:cs typeface="Times New Roman" panose="02020603050405020304" pitchFamily="18" charset="0"/>
              </a:rPr>
              <a:t>The hybrid model also is optimises total cost.</a:t>
            </a:r>
          </a:p>
          <a:p>
            <a:pPr>
              <a:lnSpc>
                <a:spcPct val="150000"/>
              </a:lnSpc>
              <a:buFont typeface="Wingdings" panose="05000000000000000000" pitchFamily="2" charset="2"/>
              <a:buChar char="§"/>
            </a:pPr>
            <a:r>
              <a:rPr lang="en-IN" sz="1800" dirty="0">
                <a:latin typeface="Verdana" panose="020B0604030504040204" pitchFamily="34" charset="0"/>
                <a:ea typeface="Verdana" panose="020B0604030504040204" pitchFamily="34" charset="0"/>
                <a:cs typeface="Times New Roman" panose="02020603050405020304" pitchFamily="18" charset="0"/>
              </a:rPr>
              <a:t>The total saving in hybrid model 1 is nearly 20% taking Euclidean distance while using NITC simulation we save nearly 40%</a:t>
            </a:r>
          </a:p>
          <a:p>
            <a:pPr>
              <a:lnSpc>
                <a:spcPct val="150000"/>
              </a:lnSpc>
              <a:buFont typeface="Wingdings" panose="05000000000000000000" pitchFamily="2" charset="2"/>
              <a:buChar char="§"/>
            </a:pPr>
            <a:r>
              <a:rPr lang="en-IN" sz="1800" dirty="0">
                <a:latin typeface="Verdana" panose="020B0604030504040204" pitchFamily="34" charset="0"/>
                <a:ea typeface="Verdana" panose="020B0604030504040204" pitchFamily="34" charset="0"/>
                <a:cs typeface="Times New Roman" panose="02020603050405020304" pitchFamily="18" charset="0"/>
              </a:rPr>
              <a:t>The total saving in hybrid model 2 is nearly18.5%. </a:t>
            </a:r>
          </a:p>
        </p:txBody>
      </p:sp>
      <p:sp>
        <p:nvSpPr>
          <p:cNvPr id="4" name="Slide Number Placeholder 3">
            <a:extLst>
              <a:ext uri="{FF2B5EF4-FFF2-40B4-BE49-F238E27FC236}">
                <a16:creationId xmlns:a16="http://schemas.microsoft.com/office/drawing/2014/main" id="{ADC1D330-0269-BBB7-941B-F8B96EFE658F}"/>
              </a:ext>
            </a:extLst>
          </p:cNvPr>
          <p:cNvSpPr>
            <a:spLocks noGrp="1"/>
          </p:cNvSpPr>
          <p:nvPr>
            <p:ph type="sldNum" sz="quarter" idx="12"/>
          </p:nvPr>
        </p:nvSpPr>
        <p:spPr/>
        <p:txBody>
          <a:bodyPr/>
          <a:lstStyle/>
          <a:p>
            <a:fld id="{7D5BE7BB-FFFC-4434-940F-1F5BAAD09F3B}" type="slidenum">
              <a:rPr lang="en-IN" smtClean="0"/>
              <a:t>49</a:t>
            </a:fld>
            <a:endParaRPr lang="en-IN"/>
          </a:p>
        </p:txBody>
      </p:sp>
    </p:spTree>
    <p:extLst>
      <p:ext uri="{BB962C8B-B14F-4D97-AF65-F5344CB8AC3E}">
        <p14:creationId xmlns:p14="http://schemas.microsoft.com/office/powerpoint/2010/main" val="140216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FA92D7-5439-CB9A-BE21-FD1B1C442176}"/>
              </a:ext>
            </a:extLst>
          </p:cNvPr>
          <p:cNvSpPr txBox="1"/>
          <p:nvPr/>
        </p:nvSpPr>
        <p:spPr>
          <a:xfrm>
            <a:off x="940905" y="1087997"/>
            <a:ext cx="10412896" cy="2968761"/>
          </a:xfrm>
          <a:prstGeom prst="rect">
            <a:avLst/>
          </a:prstGeom>
          <a:noFill/>
        </p:spPr>
        <p:txBody>
          <a:bodyPr wrap="square">
            <a:spAutoFit/>
          </a:bodyPr>
          <a:lstStyle/>
          <a:p>
            <a:pPr marL="342900" marR="0" lvl="0" indent="-342900" algn="l" defTabSz="914400" rtl="0" eaLnBrk="1" fontAlgn="auto" latinLnBrk="0" hangingPunct="1">
              <a:lnSpc>
                <a:spcPct val="120000"/>
              </a:lnSpc>
              <a:spcBef>
                <a:spcPts val="1000"/>
              </a:spcBef>
              <a:spcAft>
                <a:spcPts val="0"/>
              </a:spcAft>
              <a:buSzPct val="100000"/>
              <a:buFont typeface="Wingdings" panose="05000000000000000000" pitchFamily="2" charset="2"/>
              <a:buChar char="q"/>
              <a:tabLst/>
              <a:defRPr/>
            </a:pPr>
            <a:r>
              <a:rPr kumimoji="0" lang="en-US" sz="2400" b="0" i="0" u="none" strike="noStrike" kern="1200" cap="none" spc="0" normalizeH="0" baseline="0" noProof="0" dirty="0">
                <a:ln>
                  <a:noFill/>
                </a:ln>
                <a:effectLst/>
                <a:uLnTx/>
                <a:uFillTx/>
                <a:latin typeface="Verdana" panose="020B0604030504040204" pitchFamily="34" charset="0"/>
                <a:ea typeface="Verdana" panose="020B0604030504040204" pitchFamily="34" charset="0"/>
              </a:rPr>
              <a:t>Develop an algorithm that optimizes drone route to minimize energy consumption and cost optimization.</a:t>
            </a:r>
          </a:p>
          <a:p>
            <a:pPr marL="342900" marR="0" lvl="0" indent="-342900" algn="l" defTabSz="914400" rtl="0" eaLnBrk="1" fontAlgn="auto" latinLnBrk="0" hangingPunct="1">
              <a:lnSpc>
                <a:spcPct val="120000"/>
              </a:lnSpc>
              <a:spcBef>
                <a:spcPts val="1000"/>
              </a:spcBef>
              <a:spcAft>
                <a:spcPts val="0"/>
              </a:spcAft>
              <a:buSzPct val="100000"/>
              <a:buFont typeface="Wingdings" panose="05000000000000000000" pitchFamily="2" charset="2"/>
              <a:buChar char="q"/>
              <a:tabLst/>
              <a:defRPr/>
            </a:pPr>
            <a:r>
              <a:rPr lang="en-US" sz="2400" dirty="0">
                <a:latin typeface="Verdana" panose="020B0604030504040204" pitchFamily="34" charset="0"/>
                <a:ea typeface="Verdana" panose="020B0604030504040204" pitchFamily="34" charset="0"/>
              </a:rPr>
              <a:t>Evaluation of the purposed model using the collected data against pre-existing algorithm.</a:t>
            </a:r>
            <a:endParaRPr kumimoji="0" lang="en-US" sz="2400" b="0" i="0" u="none" strike="noStrike" kern="1200" cap="none" spc="0" normalizeH="0" baseline="0" noProof="0" dirty="0">
              <a:ln>
                <a:noFill/>
              </a:ln>
              <a:effectLst/>
              <a:uLnTx/>
              <a:uFillTx/>
              <a:latin typeface="Verdana" panose="020B0604030504040204" pitchFamily="34" charset="0"/>
              <a:ea typeface="Verdana" panose="020B0604030504040204" pitchFamily="34" charset="0"/>
            </a:endParaRPr>
          </a:p>
          <a:p>
            <a:pPr marL="342900" marR="0" lvl="0" indent="-342900" algn="l" defTabSz="914400" rtl="0" eaLnBrk="1" fontAlgn="auto" latinLnBrk="0" hangingPunct="1">
              <a:lnSpc>
                <a:spcPct val="120000"/>
              </a:lnSpc>
              <a:spcBef>
                <a:spcPts val="1000"/>
              </a:spcBef>
              <a:spcAft>
                <a:spcPts val="0"/>
              </a:spcAft>
              <a:buSzPct val="100000"/>
              <a:buFont typeface="Wingdings" panose="05000000000000000000" pitchFamily="2" charset="2"/>
              <a:buChar char="q"/>
              <a:tabLst/>
              <a:defRPr/>
            </a:pPr>
            <a:r>
              <a:rPr kumimoji="0" lang="en-US" sz="2400" b="0" i="0" u="none" strike="noStrike" kern="1200" cap="none" spc="0" normalizeH="0" baseline="0" noProof="0" dirty="0">
                <a:ln>
                  <a:noFill/>
                </a:ln>
                <a:effectLst/>
                <a:uLnTx/>
                <a:uFillTx/>
                <a:latin typeface="Verdana" panose="020B0604030504040204" pitchFamily="34" charset="0"/>
                <a:ea typeface="Verdana" panose="020B0604030504040204" pitchFamily="34" charset="0"/>
              </a:rPr>
              <a:t>Conducting a campus-specific routing simulation for a Higher Institution to refine and validate proposed solutions</a:t>
            </a:r>
            <a:endParaRPr kumimoji="0" lang="en-US" b="0" i="0" u="none" strike="noStrike" kern="1200" cap="none" spc="0" normalizeH="0" baseline="0" noProof="0" dirty="0">
              <a:ln>
                <a:noFill/>
              </a:ln>
              <a:effectLst/>
              <a:uLnTx/>
              <a:uFillTx/>
              <a:latin typeface="Gill Sans MT" panose="020B0502020104020203"/>
              <a:ea typeface="+mn-ea"/>
              <a:cs typeface="+mn-cs"/>
            </a:endParaRPr>
          </a:p>
        </p:txBody>
      </p:sp>
      <p:sp>
        <p:nvSpPr>
          <p:cNvPr id="8" name="TextBox 7">
            <a:extLst>
              <a:ext uri="{FF2B5EF4-FFF2-40B4-BE49-F238E27FC236}">
                <a16:creationId xmlns:a16="http://schemas.microsoft.com/office/drawing/2014/main" id="{68DACA22-6D4D-E9D5-54F0-698EB8023419}"/>
              </a:ext>
            </a:extLst>
          </p:cNvPr>
          <p:cNvSpPr txBox="1"/>
          <p:nvPr/>
        </p:nvSpPr>
        <p:spPr>
          <a:xfrm>
            <a:off x="2026218" y="259977"/>
            <a:ext cx="7503459" cy="646331"/>
          </a:xfrm>
          <a:prstGeom prst="rect">
            <a:avLst/>
          </a:prstGeom>
          <a:noFill/>
        </p:spPr>
        <p:txBody>
          <a:bodyPr wrap="square" rtlCol="0">
            <a:spAutoFit/>
          </a:bodyPr>
          <a:lstStyle/>
          <a:p>
            <a:pPr algn="ctr"/>
            <a:r>
              <a:rPr lang="en-IN" sz="3600" b="1" dirty="0">
                <a:latin typeface="Verdana" panose="020B0604030504040204" pitchFamily="34" charset="0"/>
                <a:ea typeface="Verdana" panose="020B0604030504040204" pitchFamily="34" charset="0"/>
              </a:rPr>
              <a:t>OBJECTIVES</a:t>
            </a:r>
          </a:p>
        </p:txBody>
      </p:sp>
      <p:sp>
        <p:nvSpPr>
          <p:cNvPr id="2" name="Slide Number Placeholder 1">
            <a:extLst>
              <a:ext uri="{FF2B5EF4-FFF2-40B4-BE49-F238E27FC236}">
                <a16:creationId xmlns:a16="http://schemas.microsoft.com/office/drawing/2014/main" id="{3C6E6502-E55E-82EB-3440-A5033E8CA0FD}"/>
              </a:ext>
            </a:extLst>
          </p:cNvPr>
          <p:cNvSpPr>
            <a:spLocks noGrp="1"/>
          </p:cNvSpPr>
          <p:nvPr>
            <p:ph type="sldNum" sz="quarter" idx="12"/>
          </p:nvPr>
        </p:nvSpPr>
        <p:spPr/>
        <p:txBody>
          <a:bodyPr/>
          <a:lstStyle/>
          <a:p>
            <a:fld id="{7D5BE7BB-FFFC-4434-940F-1F5BAAD09F3B}" type="slidenum">
              <a:rPr lang="en-IN" smtClean="0"/>
              <a:t>5</a:t>
            </a:fld>
            <a:endParaRPr lang="en-IN"/>
          </a:p>
        </p:txBody>
      </p:sp>
    </p:spTree>
    <p:extLst>
      <p:ext uri="{BB962C8B-B14F-4D97-AF65-F5344CB8AC3E}">
        <p14:creationId xmlns:p14="http://schemas.microsoft.com/office/powerpoint/2010/main" val="2107683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6C654-CC51-3923-D2C5-CC6080797F34}"/>
              </a:ext>
            </a:extLst>
          </p:cNvPr>
          <p:cNvSpPr>
            <a:spLocks noGrp="1"/>
          </p:cNvSpPr>
          <p:nvPr>
            <p:ph type="title"/>
          </p:nvPr>
        </p:nvSpPr>
        <p:spPr/>
        <p:txBody>
          <a:bodyPr>
            <a:normAutofit/>
          </a:bodyPr>
          <a:lstStyle/>
          <a:p>
            <a:pPr algn="ctr"/>
            <a:r>
              <a:rPr lang="en-IN" sz="3600" b="1" dirty="0">
                <a:latin typeface="Verdana" panose="020B0604030504040204" pitchFamily="34" charset="0"/>
                <a:ea typeface="Verdana" panose="020B0604030504040204" pitchFamily="34" charset="0"/>
              </a:rPr>
              <a:t>CONCLUSIONS</a:t>
            </a:r>
          </a:p>
        </p:txBody>
      </p:sp>
      <p:sp>
        <p:nvSpPr>
          <p:cNvPr id="3" name="Content Placeholder 2">
            <a:extLst>
              <a:ext uri="{FF2B5EF4-FFF2-40B4-BE49-F238E27FC236}">
                <a16:creationId xmlns:a16="http://schemas.microsoft.com/office/drawing/2014/main" id="{7DC46AA6-692E-97C4-0D29-96EB86595C2E}"/>
              </a:ext>
            </a:extLst>
          </p:cNvPr>
          <p:cNvSpPr>
            <a:spLocks noGrp="1"/>
          </p:cNvSpPr>
          <p:nvPr>
            <p:ph idx="1"/>
          </p:nvPr>
        </p:nvSpPr>
        <p:spPr>
          <a:xfrm>
            <a:off x="838200" y="1690688"/>
            <a:ext cx="10515600" cy="4351338"/>
          </a:xfrm>
        </p:spPr>
        <p:txBody>
          <a:bodyPr>
            <a:normAutofit/>
          </a:bodyPr>
          <a:lstStyle/>
          <a:p>
            <a:pPr>
              <a:lnSpc>
                <a:spcPct val="150000"/>
              </a:lnSpc>
              <a:buFont typeface="Wingdings" panose="05000000000000000000" pitchFamily="2" charset="2"/>
              <a:buChar char="§"/>
            </a:pPr>
            <a:r>
              <a:rPr lang="en-IN" sz="1800" dirty="0">
                <a:latin typeface="Verdana" panose="020B0604030504040204" pitchFamily="34" charset="0"/>
                <a:ea typeface="Verdana" panose="020B0604030504040204" pitchFamily="34" charset="0"/>
                <a:cs typeface="Times New Roman" panose="02020603050405020304" pitchFamily="18" charset="0"/>
              </a:rPr>
              <a:t>The hybrid model 2 also shows that even large and heavy packages can be delivered using this algorithm.</a:t>
            </a:r>
          </a:p>
          <a:p>
            <a:pPr>
              <a:lnSpc>
                <a:spcPct val="150000"/>
              </a:lnSpc>
              <a:buFont typeface="Wingdings" panose="05000000000000000000" pitchFamily="2" charset="2"/>
              <a:buChar char="§"/>
            </a:pPr>
            <a:r>
              <a:rPr lang="en-IN" sz="1800" dirty="0">
                <a:latin typeface="Verdana" panose="020B0604030504040204" pitchFamily="34" charset="0"/>
                <a:ea typeface="Verdana" panose="020B0604030504040204" pitchFamily="34" charset="0"/>
                <a:cs typeface="Times New Roman" panose="02020603050405020304" pitchFamily="18" charset="0"/>
              </a:rPr>
              <a:t>The study also shows there is optimum number of drone (7 per truck for 25 points 5 per truck  for 23 points) , which should be use for better utilisation of resources. </a:t>
            </a:r>
          </a:p>
          <a:p>
            <a:pPr>
              <a:lnSpc>
                <a:spcPct val="150000"/>
              </a:lnSpc>
              <a:buFont typeface="Wingdings" panose="05000000000000000000" pitchFamily="2" charset="2"/>
              <a:buChar char="§"/>
            </a:pPr>
            <a:r>
              <a:rPr lang="en-IN" sz="1800" dirty="0">
                <a:latin typeface="Verdana" panose="020B0604030504040204" pitchFamily="34" charset="0"/>
                <a:ea typeface="Verdana" panose="020B0604030504040204" pitchFamily="34" charset="0"/>
                <a:cs typeface="Times New Roman" panose="02020603050405020304" pitchFamily="18" charset="0"/>
              </a:rPr>
              <a:t> Using truck to only pass through few points not only save cost but even save energy as well.</a:t>
            </a:r>
          </a:p>
          <a:p>
            <a:pPr>
              <a:lnSpc>
                <a:spcPct val="150000"/>
              </a:lnSpc>
              <a:buFont typeface="Wingdings" panose="05000000000000000000" pitchFamily="2" charset="2"/>
              <a:buChar char="§"/>
            </a:pPr>
            <a:r>
              <a:rPr lang="en-IN" sz="1800" dirty="0">
                <a:latin typeface="Verdana" panose="020B0604030504040204" pitchFamily="34" charset="0"/>
                <a:ea typeface="Verdana" panose="020B0604030504040204" pitchFamily="34" charset="0"/>
                <a:cs typeface="Times New Roman" panose="02020603050405020304" pitchFamily="18" charset="0"/>
              </a:rPr>
              <a:t>Also the NITC Campus simulation shows that in real world the cost optimisation will be higher than in our Euclidian distance method due to the road driving distance always being higher than Euclidian distance.</a:t>
            </a:r>
          </a:p>
        </p:txBody>
      </p:sp>
      <p:sp>
        <p:nvSpPr>
          <p:cNvPr id="4" name="Slide Number Placeholder 3">
            <a:extLst>
              <a:ext uri="{FF2B5EF4-FFF2-40B4-BE49-F238E27FC236}">
                <a16:creationId xmlns:a16="http://schemas.microsoft.com/office/drawing/2014/main" id="{ADC1D330-0269-BBB7-941B-F8B96EFE658F}"/>
              </a:ext>
            </a:extLst>
          </p:cNvPr>
          <p:cNvSpPr>
            <a:spLocks noGrp="1"/>
          </p:cNvSpPr>
          <p:nvPr>
            <p:ph type="sldNum" sz="quarter" idx="12"/>
          </p:nvPr>
        </p:nvSpPr>
        <p:spPr/>
        <p:txBody>
          <a:bodyPr/>
          <a:lstStyle/>
          <a:p>
            <a:fld id="{7D5BE7BB-FFFC-4434-940F-1F5BAAD09F3B}" type="slidenum">
              <a:rPr lang="en-IN" smtClean="0"/>
              <a:t>50</a:t>
            </a:fld>
            <a:endParaRPr lang="en-IN"/>
          </a:p>
        </p:txBody>
      </p:sp>
    </p:spTree>
    <p:extLst>
      <p:ext uri="{BB962C8B-B14F-4D97-AF65-F5344CB8AC3E}">
        <p14:creationId xmlns:p14="http://schemas.microsoft.com/office/powerpoint/2010/main" val="6494239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8C5F-BDC2-0D9C-459D-9FB4C813CA0E}"/>
              </a:ext>
            </a:extLst>
          </p:cNvPr>
          <p:cNvSpPr>
            <a:spLocks noGrp="1"/>
          </p:cNvSpPr>
          <p:nvPr>
            <p:ph type="title"/>
          </p:nvPr>
        </p:nvSpPr>
        <p:spPr/>
        <p:txBody>
          <a:bodyPr>
            <a:normAutofit/>
          </a:bodyPr>
          <a:lstStyle/>
          <a:p>
            <a:pPr algn="ctr"/>
            <a:r>
              <a:rPr lang="en-IN" sz="3600" b="1" dirty="0">
                <a:latin typeface="Verdana" panose="020B0604030504040204" pitchFamily="34" charset="0"/>
                <a:ea typeface="Verdana" panose="020B0604030504040204" pitchFamily="34" charset="0"/>
              </a:rPr>
              <a:t>FUTURE SCOPE</a:t>
            </a:r>
          </a:p>
        </p:txBody>
      </p:sp>
      <p:sp>
        <p:nvSpPr>
          <p:cNvPr id="3" name="Content Placeholder 2">
            <a:extLst>
              <a:ext uri="{FF2B5EF4-FFF2-40B4-BE49-F238E27FC236}">
                <a16:creationId xmlns:a16="http://schemas.microsoft.com/office/drawing/2014/main" id="{D13A2ABC-DCF5-57F9-3710-C6C0B84FDA12}"/>
              </a:ext>
            </a:extLst>
          </p:cNvPr>
          <p:cNvSpPr>
            <a:spLocks noGrp="1"/>
          </p:cNvSpPr>
          <p:nvPr>
            <p:ph idx="1"/>
          </p:nvPr>
        </p:nvSpPr>
        <p:spPr/>
        <p:txBody>
          <a:bodyPr>
            <a:normAutofit fontScale="85000" lnSpcReduction="20000"/>
          </a:bodyPr>
          <a:lstStyle/>
          <a:p>
            <a:pPr>
              <a:lnSpc>
                <a:spcPct val="150000"/>
              </a:lnSpc>
              <a:buFont typeface="Wingdings" panose="05000000000000000000" pitchFamily="2" charset="2"/>
              <a:buChar char="§"/>
            </a:pPr>
            <a:r>
              <a:rPr lang="en-IN" sz="1900" dirty="0">
                <a:latin typeface="Verdana" panose="020B0604030504040204" pitchFamily="34" charset="0"/>
                <a:ea typeface="Verdana" panose="020B0604030504040204" pitchFamily="34" charset="0"/>
              </a:rPr>
              <a:t>Future scope in this study can be done in following area: -</a:t>
            </a:r>
          </a:p>
          <a:p>
            <a:pPr>
              <a:lnSpc>
                <a:spcPct val="150000"/>
              </a:lnSpc>
              <a:buFont typeface="Wingdings" panose="05000000000000000000" pitchFamily="2" charset="2"/>
              <a:buChar char="§"/>
            </a:pPr>
            <a:r>
              <a:rPr lang="en-IN" sz="1900" b="1" dirty="0">
                <a:effectLst/>
                <a:latin typeface="Verdana" panose="020B0604030504040204" pitchFamily="34" charset="0"/>
                <a:ea typeface="Verdana" panose="020B0604030504040204" pitchFamily="34" charset="0"/>
                <a:cs typeface="Dubai" panose="020B0503030403030204" pitchFamily="34" charset="-78"/>
              </a:rPr>
              <a:t>Dynamic Cluster Adaption</a:t>
            </a:r>
            <a:r>
              <a:rPr lang="en-IN" sz="1900" dirty="0">
                <a:effectLst/>
                <a:latin typeface="Verdana" panose="020B0604030504040204" pitchFamily="34" charset="0"/>
                <a:ea typeface="Verdana" panose="020B0604030504040204" pitchFamily="34" charset="0"/>
                <a:cs typeface="Dubai" panose="020B0503030403030204" pitchFamily="34" charset="-78"/>
              </a:rPr>
              <a:t>: - The cluster can be made more dynamic in nature by connecting it to real time traffic situation or whether conditions.</a:t>
            </a:r>
          </a:p>
          <a:p>
            <a:pPr>
              <a:lnSpc>
                <a:spcPct val="150000"/>
              </a:lnSpc>
              <a:buFont typeface="Wingdings" panose="05000000000000000000" pitchFamily="2" charset="2"/>
              <a:buChar char="§"/>
            </a:pPr>
            <a:r>
              <a:rPr lang="en-IN" sz="1900" b="1" dirty="0">
                <a:effectLst/>
                <a:latin typeface="Verdana" panose="020B0604030504040204" pitchFamily="34" charset="0"/>
                <a:ea typeface="Verdana" panose="020B0604030504040204" pitchFamily="34" charset="0"/>
              </a:rPr>
              <a:t>Urban delivery challenges</a:t>
            </a:r>
            <a:r>
              <a:rPr lang="en-IN" sz="1900" dirty="0">
                <a:effectLst/>
                <a:latin typeface="Verdana" panose="020B0604030504040204" pitchFamily="34" charset="0"/>
                <a:ea typeface="Verdana" panose="020B0604030504040204" pitchFamily="34" charset="0"/>
              </a:rPr>
              <a:t>: - Address the unique challenges of urban delivery environments, including congested traffic, limited airspace for drones, and restricted access to delivery locations</a:t>
            </a:r>
            <a:r>
              <a:rPr lang="en-IN" sz="1900" dirty="0">
                <a:effectLst/>
                <a:latin typeface="Verdana" panose="020B0604030504040204" pitchFamily="34" charset="0"/>
                <a:ea typeface="Verdana" panose="020B0604030504040204" pitchFamily="34" charset="0"/>
                <a:cs typeface="Dubai" panose="020B0503030403030204" pitchFamily="34" charset="-78"/>
              </a:rPr>
              <a:t> </a:t>
            </a:r>
          </a:p>
          <a:p>
            <a:pPr>
              <a:lnSpc>
                <a:spcPct val="150000"/>
              </a:lnSpc>
              <a:buFont typeface="Wingdings" panose="05000000000000000000" pitchFamily="2" charset="2"/>
              <a:buChar char="§"/>
            </a:pPr>
            <a:r>
              <a:rPr lang="en-IN" sz="1900" b="1" dirty="0">
                <a:effectLst/>
                <a:latin typeface="Verdana" panose="020B0604030504040204" pitchFamily="34" charset="0"/>
                <a:ea typeface="Verdana" panose="020B0604030504040204" pitchFamily="34" charset="0"/>
                <a:cs typeface="Dubai" panose="020B0503030403030204" pitchFamily="34" charset="-78"/>
              </a:rPr>
              <a:t>Collaborative Delivery Networks</a:t>
            </a:r>
            <a:r>
              <a:rPr lang="en-IN" sz="1900" dirty="0">
                <a:effectLst/>
                <a:latin typeface="Verdana" panose="020B0604030504040204" pitchFamily="34" charset="0"/>
                <a:ea typeface="Verdana" panose="020B0604030504040204" pitchFamily="34" charset="0"/>
                <a:cs typeface="Dubai" panose="020B0503030403030204" pitchFamily="34" charset="-78"/>
              </a:rPr>
              <a:t>: -Explore the potential for collaboration among multiple delivery providers and stakeholders to optimize delivery routes and share resources more efficiently.</a:t>
            </a:r>
          </a:p>
          <a:p>
            <a:pPr>
              <a:lnSpc>
                <a:spcPct val="150000"/>
              </a:lnSpc>
              <a:buFont typeface="Wingdings" panose="05000000000000000000" pitchFamily="2" charset="2"/>
              <a:buChar char="§"/>
            </a:pPr>
            <a:r>
              <a:rPr lang="en-IN" sz="1900" b="1" dirty="0">
                <a:effectLst/>
                <a:latin typeface="Verdana" panose="020B0604030504040204" pitchFamily="34" charset="0"/>
                <a:ea typeface="Verdana" panose="020B0604030504040204" pitchFamily="34" charset="0"/>
              </a:rPr>
              <a:t>Integration of emerging technology</a:t>
            </a:r>
            <a:r>
              <a:rPr lang="en-IN" sz="1900" dirty="0">
                <a:effectLst/>
                <a:latin typeface="Verdana" panose="020B0604030504040204" pitchFamily="34" charset="0"/>
                <a:ea typeface="Verdana" panose="020B0604030504040204" pitchFamily="34" charset="0"/>
              </a:rPr>
              <a:t>: - Investigate the integration of emerging technologies such as artificial intelligence (AI) and Internet of Things (IoT) devices to enhance route planning and monitoring capabilities</a:t>
            </a:r>
            <a:endParaRPr lang="en-IN" sz="1900" dirty="0">
              <a:effectLst/>
              <a:latin typeface="Verdana" panose="020B0604030504040204" pitchFamily="34" charset="0"/>
              <a:ea typeface="Verdana" panose="020B0604030504040204" pitchFamily="34" charset="0"/>
              <a:cs typeface="Dubai" panose="020B0503030403030204" pitchFamily="34" charset="-78"/>
            </a:endParaRPr>
          </a:p>
          <a:p>
            <a:pPr>
              <a:buFont typeface="Wingdings" panose="05000000000000000000" pitchFamily="2" charset="2"/>
              <a:buChar char="§"/>
            </a:pPr>
            <a:endParaRPr lang="en-IN" sz="1800" dirty="0">
              <a:effectLst/>
              <a:latin typeface="Verdana" panose="020B0604030504040204" pitchFamily="34" charset="0"/>
              <a:ea typeface="Verdana" panose="020B0604030504040204" pitchFamily="34" charset="0"/>
              <a:cs typeface="Dubai" panose="020B0503030403030204" pitchFamily="34" charset="-78"/>
            </a:endParaRPr>
          </a:p>
          <a:p>
            <a:pPr>
              <a:buFont typeface="Wingdings" panose="05000000000000000000" pitchFamily="2" charset="2"/>
              <a:buChar char="§"/>
            </a:pPr>
            <a:endParaRPr lang="en-IN" dirty="0"/>
          </a:p>
        </p:txBody>
      </p:sp>
      <p:sp>
        <p:nvSpPr>
          <p:cNvPr id="4" name="Slide Number Placeholder 3">
            <a:extLst>
              <a:ext uri="{FF2B5EF4-FFF2-40B4-BE49-F238E27FC236}">
                <a16:creationId xmlns:a16="http://schemas.microsoft.com/office/drawing/2014/main" id="{110181CC-C76B-F984-EFBA-82FDC2AAF2F5}"/>
              </a:ext>
            </a:extLst>
          </p:cNvPr>
          <p:cNvSpPr>
            <a:spLocks noGrp="1"/>
          </p:cNvSpPr>
          <p:nvPr>
            <p:ph type="sldNum" sz="quarter" idx="12"/>
          </p:nvPr>
        </p:nvSpPr>
        <p:spPr/>
        <p:txBody>
          <a:bodyPr/>
          <a:lstStyle/>
          <a:p>
            <a:fld id="{7D5BE7BB-FFFC-4434-940F-1F5BAAD09F3B}" type="slidenum">
              <a:rPr lang="en-IN" smtClean="0"/>
              <a:t>51</a:t>
            </a:fld>
            <a:endParaRPr lang="en-IN"/>
          </a:p>
        </p:txBody>
      </p:sp>
    </p:spTree>
    <p:extLst>
      <p:ext uri="{BB962C8B-B14F-4D97-AF65-F5344CB8AC3E}">
        <p14:creationId xmlns:p14="http://schemas.microsoft.com/office/powerpoint/2010/main" val="26870644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58016">
              <a:srgbClr val="BBCCE9"/>
            </a:gs>
            <a:gs pos="0">
              <a:schemeClr val="accent1">
                <a:lumMod val="5000"/>
                <a:lumOff val="95000"/>
              </a:schemeClr>
            </a:gs>
            <a:gs pos="51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FCDB9-E8C2-36A0-A43F-4034DF489C53}"/>
              </a:ext>
            </a:extLst>
          </p:cNvPr>
          <p:cNvSpPr>
            <a:spLocks noGrp="1"/>
          </p:cNvSpPr>
          <p:nvPr>
            <p:ph type="title"/>
          </p:nvPr>
        </p:nvSpPr>
        <p:spPr>
          <a:xfrm>
            <a:off x="831850" y="1709738"/>
            <a:ext cx="10515600" cy="2163015"/>
          </a:xfrm>
        </p:spPr>
        <p:txBody>
          <a:bodyPr/>
          <a:lstStyle/>
          <a:p>
            <a:pPr algn="ctr"/>
            <a:r>
              <a:rPr lang="en-IN" b="1" dirty="0">
                <a:latin typeface="Verdana" panose="020B0604030504040204" pitchFamily="34" charset="0"/>
                <a:ea typeface="Verdana" panose="020B0604030504040204" pitchFamily="34" charset="0"/>
              </a:rPr>
              <a:t>THANK YOU</a:t>
            </a:r>
          </a:p>
        </p:txBody>
      </p:sp>
      <p:sp>
        <p:nvSpPr>
          <p:cNvPr id="3" name="Slide Number Placeholder 2">
            <a:extLst>
              <a:ext uri="{FF2B5EF4-FFF2-40B4-BE49-F238E27FC236}">
                <a16:creationId xmlns:a16="http://schemas.microsoft.com/office/drawing/2014/main" id="{93EC62C3-2F87-D89E-BAC9-B70EEFF8425D}"/>
              </a:ext>
            </a:extLst>
          </p:cNvPr>
          <p:cNvSpPr>
            <a:spLocks noGrp="1"/>
          </p:cNvSpPr>
          <p:nvPr>
            <p:ph type="sldNum" sz="quarter" idx="12"/>
          </p:nvPr>
        </p:nvSpPr>
        <p:spPr/>
        <p:txBody>
          <a:bodyPr/>
          <a:lstStyle/>
          <a:p>
            <a:fld id="{7D5BE7BB-FFFC-4434-940F-1F5BAAD09F3B}" type="slidenum">
              <a:rPr lang="en-IN" smtClean="0"/>
              <a:t>52</a:t>
            </a:fld>
            <a:endParaRPr lang="en-IN"/>
          </a:p>
        </p:txBody>
      </p:sp>
    </p:spTree>
    <p:extLst>
      <p:ext uri="{BB962C8B-B14F-4D97-AF65-F5344CB8AC3E}">
        <p14:creationId xmlns:p14="http://schemas.microsoft.com/office/powerpoint/2010/main" val="1638995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C3574-AE9C-BE4D-56E2-03F3C66E79F1}"/>
              </a:ext>
            </a:extLst>
          </p:cNvPr>
          <p:cNvSpPr>
            <a:spLocks noGrp="1"/>
          </p:cNvSpPr>
          <p:nvPr>
            <p:ph type="title"/>
          </p:nvPr>
        </p:nvSpPr>
        <p:spPr>
          <a:xfrm>
            <a:off x="1340224" y="253066"/>
            <a:ext cx="10515600" cy="791322"/>
          </a:xfrm>
        </p:spPr>
        <p:txBody>
          <a:bodyPr>
            <a:normAutofit/>
          </a:bodyPr>
          <a:lstStyle/>
          <a:p>
            <a:r>
              <a:rPr kumimoji="0" lang="en-IN" sz="36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SYSTEMATIC LITERATURE REVIEW</a:t>
            </a:r>
            <a:endParaRPr lang="en-IN" dirty="0">
              <a:latin typeface="Verdana" panose="020B0604030504040204" pitchFamily="34" charset="0"/>
              <a:ea typeface="Verdana" panose="020B0604030504040204" pitchFamily="34" charset="0"/>
            </a:endParaRPr>
          </a:p>
        </p:txBody>
      </p:sp>
      <p:sp>
        <p:nvSpPr>
          <p:cNvPr id="3" name="Slide Number Placeholder 2">
            <a:extLst>
              <a:ext uri="{FF2B5EF4-FFF2-40B4-BE49-F238E27FC236}">
                <a16:creationId xmlns:a16="http://schemas.microsoft.com/office/drawing/2014/main" id="{687E1655-1129-102E-DEDC-6B2AC0989B16}"/>
              </a:ext>
            </a:extLst>
          </p:cNvPr>
          <p:cNvSpPr>
            <a:spLocks noGrp="1"/>
          </p:cNvSpPr>
          <p:nvPr>
            <p:ph type="sldNum" sz="quarter" idx="12"/>
          </p:nvPr>
        </p:nvSpPr>
        <p:spPr/>
        <p:txBody>
          <a:bodyPr/>
          <a:lstStyle/>
          <a:p>
            <a:fld id="{7D5BE7BB-FFFC-4434-940F-1F5BAAD09F3B}" type="slidenum">
              <a:rPr lang="en-IN" smtClean="0"/>
              <a:t>6</a:t>
            </a:fld>
            <a:endParaRPr lang="en-IN"/>
          </a:p>
        </p:txBody>
      </p:sp>
      <p:sp>
        <p:nvSpPr>
          <p:cNvPr id="4" name="TextBox 3">
            <a:extLst>
              <a:ext uri="{FF2B5EF4-FFF2-40B4-BE49-F238E27FC236}">
                <a16:creationId xmlns:a16="http://schemas.microsoft.com/office/drawing/2014/main" id="{0D83D900-D0DC-8617-A1ED-E3B19AB7FD51}"/>
              </a:ext>
            </a:extLst>
          </p:cNvPr>
          <p:cNvSpPr txBox="1"/>
          <p:nvPr/>
        </p:nvSpPr>
        <p:spPr>
          <a:xfrm>
            <a:off x="1143000" y="1147482"/>
            <a:ext cx="10345271" cy="457843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latin typeface="Verdana" panose="020B0604030504040204" pitchFamily="34" charset="0"/>
                <a:ea typeface="Verdana" panose="020B0604030504040204" pitchFamily="34" charset="0"/>
                <a:cs typeface="+mj-cs"/>
              </a:rPr>
              <a:t>Conducted a systematic literature review (SLR) on hybrid truck and drone route optimization.</a:t>
            </a:r>
          </a:p>
          <a:p>
            <a:pPr marL="285750" indent="-285750">
              <a:lnSpc>
                <a:spcPct val="150000"/>
              </a:lnSpc>
              <a:buFont typeface="Wingdings" panose="05000000000000000000" pitchFamily="2" charset="2"/>
              <a:buChar char="§"/>
            </a:pPr>
            <a:r>
              <a:rPr lang="en-US" dirty="0">
                <a:latin typeface="Verdana" panose="020B0604030504040204" pitchFamily="34" charset="0"/>
                <a:ea typeface="Verdana" panose="020B0604030504040204" pitchFamily="34" charset="0"/>
                <a:cs typeface="+mj-cs"/>
              </a:rPr>
              <a:t>Examined literature from 2019 to 2023 to capture recent advancements.</a:t>
            </a:r>
          </a:p>
          <a:p>
            <a:pPr marL="285750" indent="-285750">
              <a:lnSpc>
                <a:spcPct val="150000"/>
              </a:lnSpc>
              <a:buFont typeface="Wingdings" panose="05000000000000000000" pitchFamily="2" charset="2"/>
              <a:buChar char="§"/>
            </a:pPr>
            <a:r>
              <a:rPr lang="en-US" dirty="0">
                <a:latin typeface="Verdana" panose="020B0604030504040204" pitchFamily="34" charset="0"/>
                <a:ea typeface="Verdana" panose="020B0604030504040204" pitchFamily="34" charset="0"/>
                <a:cs typeface="+mj-cs"/>
              </a:rPr>
              <a:t>Focused on various factors such as drone flying time, load capacity, and battery efficiency.</a:t>
            </a:r>
          </a:p>
          <a:p>
            <a:pPr marL="285750" indent="-285750">
              <a:lnSpc>
                <a:spcPct val="150000"/>
              </a:lnSpc>
              <a:buFont typeface="Wingdings" panose="05000000000000000000" pitchFamily="2" charset="2"/>
              <a:buChar char="§"/>
            </a:pPr>
            <a:r>
              <a:rPr lang="en-US" dirty="0">
                <a:latin typeface="Verdana" panose="020B0604030504040204" pitchFamily="34" charset="0"/>
                <a:ea typeface="Verdana" panose="020B0604030504040204" pitchFamily="34" charset="0"/>
                <a:cs typeface="+mj-cs"/>
              </a:rPr>
              <a:t>Employed a rigorous and predefined process to ensure methodological integrity.</a:t>
            </a:r>
          </a:p>
          <a:p>
            <a:pPr marL="285750" indent="-285750">
              <a:lnSpc>
                <a:spcPct val="150000"/>
              </a:lnSpc>
              <a:buFont typeface="Wingdings" panose="05000000000000000000" pitchFamily="2" charset="2"/>
              <a:buChar char="§"/>
            </a:pPr>
            <a:r>
              <a:rPr lang="en-US" dirty="0">
                <a:latin typeface="Verdana" panose="020B0604030504040204" pitchFamily="34" charset="0"/>
                <a:ea typeface="Verdana" panose="020B0604030504040204" pitchFamily="34" charset="0"/>
                <a:cs typeface="+mj-cs"/>
              </a:rPr>
              <a:t>Identified and synthesized complex variations within the problem, including the roles and numbers of drones and trucks.</a:t>
            </a:r>
          </a:p>
          <a:p>
            <a:pPr marL="285750" indent="-285750">
              <a:lnSpc>
                <a:spcPct val="150000"/>
              </a:lnSpc>
              <a:buFont typeface="Wingdings" panose="05000000000000000000" pitchFamily="2" charset="2"/>
              <a:buChar char="§"/>
            </a:pPr>
            <a:r>
              <a:rPr lang="en-US" dirty="0">
                <a:latin typeface="Verdana" panose="020B0604030504040204" pitchFamily="34" charset="0"/>
                <a:ea typeface="Verdana" panose="020B0604030504040204" pitchFamily="34" charset="0"/>
                <a:cs typeface="+mj-cs"/>
              </a:rPr>
              <a:t>Selected keywords to guide the search process effectively.</a:t>
            </a:r>
          </a:p>
          <a:p>
            <a:pPr marL="285750" indent="-285750">
              <a:lnSpc>
                <a:spcPct val="150000"/>
              </a:lnSpc>
              <a:buFont typeface="Wingdings" panose="05000000000000000000" pitchFamily="2" charset="2"/>
              <a:buChar char="§"/>
            </a:pPr>
            <a:r>
              <a:rPr lang="en-US" dirty="0">
                <a:latin typeface="Verdana" panose="020B0604030504040204" pitchFamily="34" charset="0"/>
                <a:ea typeface="Verdana" panose="020B0604030504040204" pitchFamily="34" charset="0"/>
                <a:cs typeface="+mj-cs"/>
              </a:rPr>
              <a:t>Recognized the significance of the topic in enhancing last-mile delivery systems</a:t>
            </a:r>
            <a:endParaRPr lang="en-US" dirty="0">
              <a:ea typeface="+mj-ea"/>
              <a:cs typeface="+mj-cs"/>
            </a:endParaRPr>
          </a:p>
          <a:p>
            <a:pPr>
              <a:lnSpc>
                <a:spcPct val="150000"/>
              </a:lnSpc>
            </a:pPr>
            <a:endParaRPr lang="en-IN" sz="1600" dirty="0"/>
          </a:p>
        </p:txBody>
      </p:sp>
    </p:spTree>
    <p:extLst>
      <p:ext uri="{BB962C8B-B14F-4D97-AF65-F5344CB8AC3E}">
        <p14:creationId xmlns:p14="http://schemas.microsoft.com/office/powerpoint/2010/main" val="4097207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C271F1-84EE-9723-FFC1-6238C39CD80A}"/>
              </a:ext>
            </a:extLst>
          </p:cNvPr>
          <p:cNvSpPr/>
          <p:nvPr/>
        </p:nvSpPr>
        <p:spPr>
          <a:xfrm>
            <a:off x="3334870" y="964540"/>
            <a:ext cx="4805083" cy="48409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sz="2000" dirty="0">
                <a:solidFill>
                  <a:schemeClr val="bg2">
                    <a:lumMod val="10000"/>
                  </a:schemeClr>
                </a:solidFill>
              </a:rPr>
              <a:t>Scopus search using keywords (370 papers) </a:t>
            </a:r>
          </a:p>
        </p:txBody>
      </p:sp>
      <p:sp>
        <p:nvSpPr>
          <p:cNvPr id="4" name="Rectangle 3">
            <a:extLst>
              <a:ext uri="{FF2B5EF4-FFF2-40B4-BE49-F238E27FC236}">
                <a16:creationId xmlns:a16="http://schemas.microsoft.com/office/drawing/2014/main" id="{A7FC0DA4-2B0A-4BF8-9354-00AA66494309}"/>
              </a:ext>
            </a:extLst>
          </p:cNvPr>
          <p:cNvSpPr/>
          <p:nvPr/>
        </p:nvSpPr>
        <p:spPr>
          <a:xfrm>
            <a:off x="3334870" y="1870201"/>
            <a:ext cx="4805083" cy="57374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dirty="0">
                <a:solidFill>
                  <a:schemeClr val="tx1"/>
                </a:solidFill>
              </a:rPr>
              <a:t>Filter papers based on titles (112 papers) </a:t>
            </a:r>
          </a:p>
        </p:txBody>
      </p:sp>
      <p:sp>
        <p:nvSpPr>
          <p:cNvPr id="5" name="Rectangle 4">
            <a:extLst>
              <a:ext uri="{FF2B5EF4-FFF2-40B4-BE49-F238E27FC236}">
                <a16:creationId xmlns:a16="http://schemas.microsoft.com/office/drawing/2014/main" id="{899B8E0C-2B5F-CFA8-07A8-F47FF3316AFA}"/>
              </a:ext>
            </a:extLst>
          </p:cNvPr>
          <p:cNvSpPr/>
          <p:nvPr/>
        </p:nvSpPr>
        <p:spPr>
          <a:xfrm>
            <a:off x="3334870" y="2956912"/>
            <a:ext cx="4805083" cy="58270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dirty="0">
                <a:solidFill>
                  <a:schemeClr val="tx1"/>
                </a:solidFill>
              </a:rPr>
              <a:t>Filter papers based on abstracts (27 papers)</a:t>
            </a:r>
          </a:p>
        </p:txBody>
      </p:sp>
      <p:sp>
        <p:nvSpPr>
          <p:cNvPr id="6" name="Rectangle 5">
            <a:extLst>
              <a:ext uri="{FF2B5EF4-FFF2-40B4-BE49-F238E27FC236}">
                <a16:creationId xmlns:a16="http://schemas.microsoft.com/office/drawing/2014/main" id="{4FD01CC7-5D6D-A699-C2D6-40A7FDD9EF49}"/>
              </a:ext>
            </a:extLst>
          </p:cNvPr>
          <p:cNvSpPr/>
          <p:nvPr/>
        </p:nvSpPr>
        <p:spPr>
          <a:xfrm>
            <a:off x="3334870" y="4059571"/>
            <a:ext cx="4805083" cy="53909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dirty="0">
                <a:solidFill>
                  <a:schemeClr val="tx1"/>
                </a:solidFill>
              </a:rPr>
              <a:t>Filter papers based on content (11 papers)</a:t>
            </a:r>
          </a:p>
        </p:txBody>
      </p:sp>
      <p:cxnSp>
        <p:nvCxnSpPr>
          <p:cNvPr id="9" name="Straight Arrow Connector 8">
            <a:extLst>
              <a:ext uri="{FF2B5EF4-FFF2-40B4-BE49-F238E27FC236}">
                <a16:creationId xmlns:a16="http://schemas.microsoft.com/office/drawing/2014/main" id="{BCC65698-84C0-85C6-9199-9D7AC0CF03C6}"/>
              </a:ext>
            </a:extLst>
          </p:cNvPr>
          <p:cNvCxnSpPr/>
          <p:nvPr/>
        </p:nvCxnSpPr>
        <p:spPr>
          <a:xfrm>
            <a:off x="5656729" y="1453342"/>
            <a:ext cx="0" cy="416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CF08F57-984D-417F-938D-118FCDE4077C}"/>
              </a:ext>
            </a:extLst>
          </p:cNvPr>
          <p:cNvCxnSpPr/>
          <p:nvPr/>
        </p:nvCxnSpPr>
        <p:spPr>
          <a:xfrm>
            <a:off x="5656729" y="2436959"/>
            <a:ext cx="0" cy="519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F118035-2B1F-FA7B-AAF3-0265F9A893E1}"/>
              </a:ext>
            </a:extLst>
          </p:cNvPr>
          <p:cNvCxnSpPr>
            <a:cxnSpLocks/>
          </p:cNvCxnSpPr>
          <p:nvPr/>
        </p:nvCxnSpPr>
        <p:spPr>
          <a:xfrm>
            <a:off x="5656729" y="3558988"/>
            <a:ext cx="0" cy="500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C7B6B4C-E05A-4E6C-593F-A7CE467ACD8E}"/>
              </a:ext>
            </a:extLst>
          </p:cNvPr>
          <p:cNvSpPr txBox="1"/>
          <p:nvPr/>
        </p:nvSpPr>
        <p:spPr>
          <a:xfrm>
            <a:off x="842681" y="4787153"/>
            <a:ext cx="9789459" cy="1477328"/>
          </a:xfrm>
          <a:prstGeom prst="rect">
            <a:avLst/>
          </a:prstGeom>
          <a:noFill/>
        </p:spPr>
        <p:txBody>
          <a:bodyPr wrap="square" rtlCol="0">
            <a:spAutoFit/>
          </a:bodyPr>
          <a:lstStyle/>
          <a:p>
            <a:pPr marL="342900" indent="-342900">
              <a:buFont typeface="Wingdings" panose="05000000000000000000" pitchFamily="2" charset="2"/>
              <a:buChar char="§"/>
            </a:pPr>
            <a:r>
              <a:rPr lang="en-IN" dirty="0">
                <a:latin typeface="Verdana" panose="020B0604030504040204" pitchFamily="34" charset="0"/>
                <a:ea typeface="Verdana" panose="020B0604030504040204" pitchFamily="34" charset="0"/>
              </a:rPr>
              <a:t>Using Bibiliometrix software, we got the excel file containing all the relevant papers.</a:t>
            </a:r>
          </a:p>
          <a:p>
            <a:pPr marL="342900" indent="-342900">
              <a:buFont typeface="Wingdings" panose="05000000000000000000" pitchFamily="2" charset="2"/>
              <a:buChar char="§"/>
            </a:pPr>
            <a:r>
              <a:rPr lang="en-IN" dirty="0">
                <a:latin typeface="Verdana" panose="020B0604030504040204" pitchFamily="34" charset="0"/>
                <a:ea typeface="Verdana" panose="020B0604030504040204" pitchFamily="34" charset="0"/>
              </a:rPr>
              <a:t>We followed the procedure mentioned in the right to get the most relevant research papers for our project topic.</a:t>
            </a:r>
          </a:p>
          <a:p>
            <a:pPr marL="342900" indent="-342900">
              <a:buFont typeface="Wingdings" panose="05000000000000000000" pitchFamily="2" charset="2"/>
              <a:buChar char="§"/>
            </a:pPr>
            <a:r>
              <a:rPr lang="en-IN" dirty="0">
                <a:latin typeface="Verdana" panose="020B0604030504040204" pitchFamily="34" charset="0"/>
                <a:ea typeface="Verdana" panose="020B0604030504040204" pitchFamily="34" charset="0"/>
              </a:rPr>
              <a:t>Below are the literature review of  6 of the papers we have read and reviewed.</a:t>
            </a:r>
          </a:p>
        </p:txBody>
      </p:sp>
      <p:sp>
        <p:nvSpPr>
          <p:cNvPr id="7" name="TextBox 6">
            <a:extLst>
              <a:ext uri="{FF2B5EF4-FFF2-40B4-BE49-F238E27FC236}">
                <a16:creationId xmlns:a16="http://schemas.microsoft.com/office/drawing/2014/main" id="{1A10B57F-B3C2-E797-8227-74FF5327947F}"/>
              </a:ext>
            </a:extLst>
          </p:cNvPr>
          <p:cNvSpPr txBox="1"/>
          <p:nvPr/>
        </p:nvSpPr>
        <p:spPr>
          <a:xfrm flipH="1">
            <a:off x="2617693" y="219807"/>
            <a:ext cx="7835154" cy="646331"/>
          </a:xfrm>
          <a:prstGeom prst="rect">
            <a:avLst/>
          </a:prstGeom>
          <a:noFill/>
        </p:spPr>
        <p:txBody>
          <a:bodyPr wrap="square" rtlCol="0">
            <a:spAutoFit/>
          </a:bodyPr>
          <a:lstStyle/>
          <a:p>
            <a:r>
              <a:rPr lang="en-IN" sz="3600" b="1" dirty="0">
                <a:latin typeface="Verdana" panose="020B0604030504040204" pitchFamily="34" charset="0"/>
                <a:ea typeface="Verdana" panose="020B0604030504040204" pitchFamily="34" charset="0"/>
              </a:rPr>
              <a:t>FILTERING JOURNALS </a:t>
            </a:r>
          </a:p>
        </p:txBody>
      </p:sp>
    </p:spTree>
    <p:extLst>
      <p:ext uri="{BB962C8B-B14F-4D97-AF65-F5344CB8AC3E}">
        <p14:creationId xmlns:p14="http://schemas.microsoft.com/office/powerpoint/2010/main" val="4055723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0345-D0B7-BFE1-478E-DA602EF658A4}"/>
              </a:ext>
            </a:extLst>
          </p:cNvPr>
          <p:cNvSpPr>
            <a:spLocks noGrp="1"/>
          </p:cNvSpPr>
          <p:nvPr>
            <p:ph type="title"/>
          </p:nvPr>
        </p:nvSpPr>
        <p:spPr>
          <a:xfrm>
            <a:off x="838200" y="0"/>
            <a:ext cx="10515600" cy="869576"/>
          </a:xfrm>
        </p:spPr>
        <p:txBody>
          <a:bodyPr>
            <a:normAutofit/>
          </a:bodyPr>
          <a:lstStyle/>
          <a:p>
            <a:pPr algn="ctr"/>
            <a:r>
              <a:rPr lang="en-IN" sz="3600" b="1" dirty="0">
                <a:latin typeface="Verdana" panose="020B0604030504040204" pitchFamily="34" charset="0"/>
                <a:ea typeface="Verdana" panose="020B0604030504040204" pitchFamily="34" charset="0"/>
              </a:rPr>
              <a:t>LITERATURE REVIEW</a:t>
            </a:r>
          </a:p>
        </p:txBody>
      </p:sp>
      <p:sp>
        <p:nvSpPr>
          <p:cNvPr id="3" name="Slide Number Placeholder 2">
            <a:extLst>
              <a:ext uri="{FF2B5EF4-FFF2-40B4-BE49-F238E27FC236}">
                <a16:creationId xmlns:a16="http://schemas.microsoft.com/office/drawing/2014/main" id="{F1CA1540-507F-B4F4-F612-05050FC3C463}"/>
              </a:ext>
            </a:extLst>
          </p:cNvPr>
          <p:cNvSpPr>
            <a:spLocks noGrp="1"/>
          </p:cNvSpPr>
          <p:nvPr>
            <p:ph type="sldNum" sz="quarter" idx="12"/>
          </p:nvPr>
        </p:nvSpPr>
        <p:spPr/>
        <p:txBody>
          <a:bodyPr/>
          <a:lstStyle/>
          <a:p>
            <a:fld id="{7D5BE7BB-FFFC-4434-940F-1F5BAAD09F3B}" type="slidenum">
              <a:rPr lang="en-IN" smtClean="0"/>
              <a:t>8</a:t>
            </a:fld>
            <a:endParaRPr lang="en-IN"/>
          </a:p>
        </p:txBody>
      </p:sp>
      <p:graphicFrame>
        <p:nvGraphicFramePr>
          <p:cNvPr id="4" name="Table 3">
            <a:extLst>
              <a:ext uri="{FF2B5EF4-FFF2-40B4-BE49-F238E27FC236}">
                <a16:creationId xmlns:a16="http://schemas.microsoft.com/office/drawing/2014/main" id="{7448FA7E-56C6-3924-B1FA-84FA21FFCE46}"/>
              </a:ext>
            </a:extLst>
          </p:cNvPr>
          <p:cNvGraphicFramePr>
            <a:graphicFrameLocks noGrp="1"/>
          </p:cNvGraphicFramePr>
          <p:nvPr>
            <p:extLst>
              <p:ext uri="{D42A27DB-BD31-4B8C-83A1-F6EECF244321}">
                <p14:modId xmlns:p14="http://schemas.microsoft.com/office/powerpoint/2010/main" val="541039063"/>
              </p:ext>
            </p:extLst>
          </p:nvPr>
        </p:nvGraphicFramePr>
        <p:xfrm>
          <a:off x="0" y="681316"/>
          <a:ext cx="12192000" cy="6317841"/>
        </p:xfrm>
        <a:graphic>
          <a:graphicData uri="http://schemas.openxmlformats.org/drawingml/2006/table">
            <a:tbl>
              <a:tblPr firstRow="1" bandRow="1">
                <a:tableStyleId>{5C22544A-7EE6-4342-B048-85BDC9FD1C3A}</a:tableStyleId>
              </a:tblPr>
              <a:tblGrid>
                <a:gridCol w="1246094">
                  <a:extLst>
                    <a:ext uri="{9D8B030D-6E8A-4147-A177-3AD203B41FA5}">
                      <a16:colId xmlns:a16="http://schemas.microsoft.com/office/drawing/2014/main" val="2739123541"/>
                    </a:ext>
                  </a:extLst>
                </a:gridCol>
                <a:gridCol w="5232702">
                  <a:extLst>
                    <a:ext uri="{9D8B030D-6E8A-4147-A177-3AD203B41FA5}">
                      <a16:colId xmlns:a16="http://schemas.microsoft.com/office/drawing/2014/main" val="477423068"/>
                    </a:ext>
                  </a:extLst>
                </a:gridCol>
                <a:gridCol w="5713204">
                  <a:extLst>
                    <a:ext uri="{9D8B030D-6E8A-4147-A177-3AD203B41FA5}">
                      <a16:colId xmlns:a16="http://schemas.microsoft.com/office/drawing/2014/main" val="2067532871"/>
                    </a:ext>
                  </a:extLst>
                </a:gridCol>
              </a:tblGrid>
              <a:tr h="648561">
                <a:tc>
                  <a:txBody>
                    <a:bodyPr/>
                    <a:lstStyle/>
                    <a:p>
                      <a:pPr algn="ctr"/>
                      <a:r>
                        <a:rPr lang="en-IN" dirty="0"/>
                        <a:t>Author</a:t>
                      </a:r>
                    </a:p>
                  </a:txBody>
                  <a:tcPr/>
                </a:tc>
                <a:tc>
                  <a:txBody>
                    <a:bodyPr/>
                    <a:lstStyle/>
                    <a:p>
                      <a:pPr algn="ctr"/>
                      <a:r>
                        <a:rPr lang="en-IN" dirty="0"/>
                        <a:t>Contribution</a:t>
                      </a:r>
                    </a:p>
                  </a:txBody>
                  <a:tcPr/>
                </a:tc>
                <a:tc>
                  <a:txBody>
                    <a:bodyPr/>
                    <a:lstStyle/>
                    <a:p>
                      <a:pPr algn="ctr"/>
                      <a:r>
                        <a:rPr lang="en-IN" dirty="0"/>
                        <a:t>Scope of future research</a:t>
                      </a:r>
                    </a:p>
                  </a:txBody>
                  <a:tcPr/>
                </a:tc>
                <a:extLst>
                  <a:ext uri="{0D108BD9-81ED-4DB2-BD59-A6C34878D82A}">
                    <a16:rowId xmlns:a16="http://schemas.microsoft.com/office/drawing/2014/main" val="2279958113"/>
                  </a:ext>
                </a:extLst>
              </a:tr>
              <a:tr h="2764061">
                <a:tc>
                  <a:txBody>
                    <a:bodyPr/>
                    <a:lstStyle/>
                    <a:p>
                      <a:r>
                        <a:rPr lang="en-IN" dirty="0"/>
                        <a:t>Blanco et al, Jan 2022</a:t>
                      </a:r>
                    </a:p>
                  </a:txBody>
                  <a:tcPr/>
                </a:tc>
                <a:tc>
                  <a:txBody>
                    <a:bodyPr/>
                    <a:lstStyle/>
                    <a:p>
                      <a:pPr marL="285750" indent="-285750">
                        <a:buFont typeface="Arial" panose="020B0604020202020204" pitchFamily="34" charset="0"/>
                        <a:buChar char="•"/>
                      </a:pPr>
                      <a:r>
                        <a:rPr lang="en-IN" sz="1800" kern="1200" dirty="0">
                          <a:solidFill>
                            <a:schemeClr val="dk1"/>
                          </a:solidFill>
                          <a:effectLst/>
                          <a:latin typeface="+mn-lt"/>
                          <a:ea typeface="+mn-ea"/>
                          <a:cs typeface="+mn-cs"/>
                        </a:rPr>
                        <a:t>Improving upon the Truck-Drone Traveling Salesman Problem (TDTL), simplifying the Multiple Flying Sidekick Traveling Salesman Problem (</a:t>
                      </a:r>
                      <a:r>
                        <a:rPr lang="en-IN" sz="1800" kern="1200" dirty="0" err="1">
                          <a:solidFill>
                            <a:schemeClr val="dk1"/>
                          </a:solidFill>
                          <a:effectLst/>
                          <a:latin typeface="+mn-lt"/>
                          <a:ea typeface="+mn-ea"/>
                          <a:cs typeface="+mn-cs"/>
                        </a:rPr>
                        <a:t>mFSTSP</a:t>
                      </a:r>
                      <a:r>
                        <a:rPr lang="en-IN" sz="1800" kern="1200" dirty="0">
                          <a:solidFill>
                            <a:schemeClr val="dk1"/>
                          </a:solidFill>
                          <a:effectLst/>
                          <a:latin typeface="+mn-lt"/>
                          <a:ea typeface="+mn-ea"/>
                          <a:cs typeface="+mn-cs"/>
                        </a:rPr>
                        <a:t>)</a:t>
                      </a:r>
                    </a:p>
                    <a:p>
                      <a:pPr marL="285750" indent="-285750">
                        <a:buFont typeface="Arial" panose="020B0604020202020204" pitchFamily="34" charset="0"/>
                        <a:buChar char="•"/>
                      </a:pPr>
                      <a:r>
                        <a:rPr lang="en-IN" sz="1800" kern="1200" dirty="0">
                          <a:solidFill>
                            <a:schemeClr val="dk1"/>
                          </a:solidFill>
                          <a:effectLst/>
                          <a:latin typeface="+mn-lt"/>
                          <a:ea typeface="+mn-ea"/>
                          <a:cs typeface="+mn-cs"/>
                        </a:rPr>
                        <a:t>Introducing an agent-based approach on a grid representation. </a:t>
                      </a:r>
                    </a:p>
                    <a:p>
                      <a:pPr marL="285750" indent="-285750">
                        <a:buFont typeface="Arial" panose="020B0604020202020204" pitchFamily="34" charset="0"/>
                        <a:buChar char="•"/>
                      </a:pPr>
                      <a:r>
                        <a:rPr lang="en-IN" sz="1800" kern="1200" dirty="0">
                          <a:solidFill>
                            <a:schemeClr val="dk1"/>
                          </a:solidFill>
                          <a:effectLst/>
                          <a:latin typeface="+mn-lt"/>
                          <a:ea typeface="+mn-ea"/>
                          <a:cs typeface="+mn-cs"/>
                        </a:rPr>
                        <a:t>Compare their model's performance against existing instances, achieving favourable results in larger cases.</a:t>
                      </a:r>
                    </a:p>
                    <a:p>
                      <a:endParaRPr lang="en-IN" dirty="0"/>
                    </a:p>
                  </a:txBody>
                  <a:tcPr/>
                </a:tc>
                <a:tc>
                  <a:txBody>
                    <a:bodyPr/>
                    <a:lstStyle/>
                    <a:p>
                      <a:pPr marL="285750" indent="-285750">
                        <a:lnSpc>
                          <a:spcPct val="107000"/>
                        </a:lnSpc>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Explore parallelization for enhanced computational speed, leveraging effective agent communication.</a:t>
                      </a:r>
                    </a:p>
                    <a:p>
                      <a:pPr marL="285750" indent="-285750">
                        <a:lnSpc>
                          <a:spcPct val="107000"/>
                        </a:lnSpc>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Expand the algorithm's scope to address larger instances and accommodate multiple ground vehicles.</a:t>
                      </a:r>
                    </a:p>
                    <a:p>
                      <a:pPr marL="285750" indent="-285750">
                        <a:lnSpc>
                          <a:spcPct val="107000"/>
                        </a:lnSpc>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Incorporate real-life constraints like vehicle variations, payload differences, and battery depletion models using parallel programming.</a:t>
                      </a:r>
                    </a:p>
                    <a:p>
                      <a:endParaRPr lang="en-IN" dirty="0"/>
                    </a:p>
                  </a:txBody>
                  <a:tcPr/>
                </a:tc>
                <a:extLst>
                  <a:ext uri="{0D108BD9-81ED-4DB2-BD59-A6C34878D82A}">
                    <a16:rowId xmlns:a16="http://schemas.microsoft.com/office/drawing/2014/main" val="319815046"/>
                  </a:ext>
                </a:extLst>
              </a:tr>
              <a:tr h="2764061">
                <a:tc>
                  <a:txBody>
                    <a:bodyPr/>
                    <a:lstStyle/>
                    <a:p>
                      <a:r>
                        <a:rPr lang="en-IN" dirty="0" err="1"/>
                        <a:t>Javadi</a:t>
                      </a:r>
                      <a:r>
                        <a:rPr lang="en-IN" dirty="0"/>
                        <a:t> et al, Aug 2021</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kern="1200" dirty="0">
                          <a:solidFill>
                            <a:schemeClr val="dk1"/>
                          </a:solidFill>
                          <a:effectLst/>
                          <a:latin typeface="+mn-lt"/>
                          <a:ea typeface="+mn-ea"/>
                          <a:cs typeface="+mn-cs"/>
                        </a:rPr>
                        <a:t>Evaluate customer-centric delivery models (FTRPD, STRPD, and MTRPD) and their performance on various problem instances.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kern="1200" dirty="0">
                          <a:solidFill>
                            <a:schemeClr val="dk1"/>
                          </a:solidFill>
                          <a:effectLst/>
                          <a:latin typeface="+mn-lt"/>
                          <a:ea typeface="+mn-ea"/>
                          <a:cs typeface="+mn-cs"/>
                        </a:rPr>
                        <a:t>Investigate the impact of key parameters like the number of UAVs, UAVs to truck speed ratio, and flight time limit on model effectiveness.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kern="1200" dirty="0">
                          <a:solidFill>
                            <a:schemeClr val="dk1"/>
                          </a:solidFill>
                          <a:effectLst/>
                          <a:latin typeface="+mn-lt"/>
                          <a:ea typeface="+mn-ea"/>
                          <a:cs typeface="+mn-cs"/>
                        </a:rPr>
                        <a:t>Determine the model that outperforms others and assess the reduction in customer waiting times compared to a truck-only approach.</a:t>
                      </a:r>
                    </a:p>
                    <a:p>
                      <a:pPr marL="285750" indent="-285750">
                        <a:buFont typeface="Arial" panose="020B0604020202020204" pitchFamily="34" charset="0"/>
                        <a:buChar char="•"/>
                      </a:pPr>
                      <a:endParaRPr lang="en-IN" dirty="0"/>
                    </a:p>
                  </a:txBody>
                  <a:tcPr/>
                </a:tc>
                <a:tc>
                  <a:txBody>
                    <a:bodyPr/>
                    <a:lstStyle/>
                    <a:p>
                      <a:pPr marL="285750" indent="-285750">
                        <a:buFont typeface="Arial" panose="020B0604020202020204" pitchFamily="34" charset="0"/>
                        <a:buChar char="•"/>
                      </a:pPr>
                      <a:r>
                        <a:rPr lang="en-IN" sz="1800" kern="1200" dirty="0">
                          <a:solidFill>
                            <a:schemeClr val="dk1"/>
                          </a:solidFill>
                          <a:effectLst/>
                          <a:latin typeface="+mn-lt"/>
                          <a:ea typeface="+mn-ea"/>
                          <a:cs typeface="+mn-cs"/>
                        </a:rPr>
                        <a:t>Increase synchronization in FTRPD by allowing UAVs to launch from the moving truck for potential performance improvements.</a:t>
                      </a:r>
                    </a:p>
                    <a:p>
                      <a:pPr marL="285750" indent="-285750">
                        <a:buFont typeface="Arial" panose="020B0604020202020204" pitchFamily="34" charset="0"/>
                        <a:buChar char="•"/>
                      </a:pPr>
                      <a:r>
                        <a:rPr lang="en-IN" sz="1800" kern="1200" dirty="0" err="1">
                          <a:solidFill>
                            <a:schemeClr val="dk1"/>
                          </a:solidFill>
                          <a:effectLst/>
                          <a:latin typeface="+mn-lt"/>
                          <a:ea typeface="+mn-ea"/>
                          <a:cs typeface="+mn-cs"/>
                        </a:rPr>
                        <a:t>Analyze</a:t>
                      </a:r>
                      <a:r>
                        <a:rPr lang="en-IN" sz="1800" kern="1200" dirty="0">
                          <a:solidFill>
                            <a:schemeClr val="dk1"/>
                          </a:solidFill>
                          <a:effectLst/>
                          <a:latin typeface="+mn-lt"/>
                          <a:ea typeface="+mn-ea"/>
                          <a:cs typeface="+mn-cs"/>
                        </a:rPr>
                        <a:t> and quantify the performance gain achieved by the enhanced synchronization level in the model.</a:t>
                      </a:r>
                    </a:p>
                    <a:p>
                      <a:pPr marL="285750" indent="-285750">
                        <a:buFont typeface="Arial" panose="020B0604020202020204" pitchFamily="34" charset="0"/>
                        <a:buChar char="•"/>
                      </a:pPr>
                      <a:r>
                        <a:rPr lang="en-IN" sz="1800" kern="1200" dirty="0">
                          <a:solidFill>
                            <a:schemeClr val="dk1"/>
                          </a:solidFill>
                          <a:effectLst/>
                          <a:latin typeface="+mn-lt"/>
                          <a:ea typeface="+mn-ea"/>
                          <a:cs typeface="+mn-cs"/>
                        </a:rPr>
                        <a:t>Explore the inclusion of additional real-world factors in these models, such as customer time windows, no-fly zones, and regulatory constraints, for more comprehensive and practical applications.</a:t>
                      </a:r>
                    </a:p>
                    <a:p>
                      <a:endParaRPr lang="en-IN" dirty="0"/>
                    </a:p>
                  </a:txBody>
                  <a:tcPr/>
                </a:tc>
                <a:extLst>
                  <a:ext uri="{0D108BD9-81ED-4DB2-BD59-A6C34878D82A}">
                    <a16:rowId xmlns:a16="http://schemas.microsoft.com/office/drawing/2014/main" val="2897765291"/>
                  </a:ext>
                </a:extLst>
              </a:tr>
            </a:tbl>
          </a:graphicData>
        </a:graphic>
      </p:graphicFrame>
    </p:spTree>
    <p:extLst>
      <p:ext uri="{BB962C8B-B14F-4D97-AF65-F5344CB8AC3E}">
        <p14:creationId xmlns:p14="http://schemas.microsoft.com/office/powerpoint/2010/main" val="1295552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E40050-7D10-5496-89F0-1F5E0D33804C}"/>
              </a:ext>
            </a:extLst>
          </p:cNvPr>
          <p:cNvSpPr>
            <a:spLocks noGrp="1"/>
          </p:cNvSpPr>
          <p:nvPr>
            <p:ph type="sldNum" sz="quarter" idx="12"/>
          </p:nvPr>
        </p:nvSpPr>
        <p:spPr/>
        <p:txBody>
          <a:bodyPr/>
          <a:lstStyle/>
          <a:p>
            <a:fld id="{7D5BE7BB-FFFC-4434-940F-1F5BAAD09F3B}" type="slidenum">
              <a:rPr lang="en-IN" smtClean="0"/>
              <a:t>9</a:t>
            </a:fld>
            <a:endParaRPr lang="en-IN"/>
          </a:p>
        </p:txBody>
      </p:sp>
      <p:graphicFrame>
        <p:nvGraphicFramePr>
          <p:cNvPr id="3" name="Table 2">
            <a:extLst>
              <a:ext uri="{FF2B5EF4-FFF2-40B4-BE49-F238E27FC236}">
                <a16:creationId xmlns:a16="http://schemas.microsoft.com/office/drawing/2014/main" id="{21F6ED99-07D7-CDE0-6875-6A43C6AA7EF4}"/>
              </a:ext>
            </a:extLst>
          </p:cNvPr>
          <p:cNvGraphicFramePr>
            <a:graphicFrameLocks noGrp="1"/>
          </p:cNvGraphicFramePr>
          <p:nvPr>
            <p:extLst>
              <p:ext uri="{D42A27DB-BD31-4B8C-83A1-F6EECF244321}">
                <p14:modId xmlns:p14="http://schemas.microsoft.com/office/powerpoint/2010/main" val="3226714065"/>
              </p:ext>
            </p:extLst>
          </p:nvPr>
        </p:nvGraphicFramePr>
        <p:xfrm>
          <a:off x="-26894" y="0"/>
          <a:ext cx="12218894" cy="6858000"/>
        </p:xfrm>
        <a:graphic>
          <a:graphicData uri="http://schemas.openxmlformats.org/drawingml/2006/table">
            <a:tbl>
              <a:tblPr firstRow="1" bandRow="1">
                <a:tableStyleId>{5C22544A-7EE6-4342-B048-85BDC9FD1C3A}</a:tableStyleId>
              </a:tblPr>
              <a:tblGrid>
                <a:gridCol w="2187388">
                  <a:extLst>
                    <a:ext uri="{9D8B030D-6E8A-4147-A177-3AD203B41FA5}">
                      <a16:colId xmlns:a16="http://schemas.microsoft.com/office/drawing/2014/main" val="3871583479"/>
                    </a:ext>
                  </a:extLst>
                </a:gridCol>
                <a:gridCol w="5967506">
                  <a:extLst>
                    <a:ext uri="{9D8B030D-6E8A-4147-A177-3AD203B41FA5}">
                      <a16:colId xmlns:a16="http://schemas.microsoft.com/office/drawing/2014/main" val="3766402073"/>
                    </a:ext>
                  </a:extLst>
                </a:gridCol>
                <a:gridCol w="4064000">
                  <a:extLst>
                    <a:ext uri="{9D8B030D-6E8A-4147-A177-3AD203B41FA5}">
                      <a16:colId xmlns:a16="http://schemas.microsoft.com/office/drawing/2014/main" val="1572845962"/>
                    </a:ext>
                  </a:extLst>
                </a:gridCol>
              </a:tblGrid>
              <a:tr h="1062300">
                <a:tc>
                  <a:txBody>
                    <a:bodyPr/>
                    <a:lstStyle/>
                    <a:p>
                      <a:pPr algn="ctr"/>
                      <a:r>
                        <a:rPr lang="en-IN" dirty="0"/>
                        <a:t>Author</a:t>
                      </a:r>
                    </a:p>
                  </a:txBody>
                  <a:tcPr/>
                </a:tc>
                <a:tc>
                  <a:txBody>
                    <a:bodyPr/>
                    <a:lstStyle/>
                    <a:p>
                      <a:pPr algn="ctr"/>
                      <a:r>
                        <a:rPr lang="en-IN" dirty="0"/>
                        <a:t>Contribution</a:t>
                      </a:r>
                    </a:p>
                  </a:txBody>
                  <a:tcPr/>
                </a:tc>
                <a:tc>
                  <a:txBody>
                    <a:bodyPr/>
                    <a:lstStyle/>
                    <a:p>
                      <a:pPr algn="ctr"/>
                      <a:r>
                        <a:rPr lang="en-IN" dirty="0"/>
                        <a:t>Scope of future research</a:t>
                      </a:r>
                    </a:p>
                  </a:txBody>
                  <a:tcPr/>
                </a:tc>
                <a:extLst>
                  <a:ext uri="{0D108BD9-81ED-4DB2-BD59-A6C34878D82A}">
                    <a16:rowId xmlns:a16="http://schemas.microsoft.com/office/drawing/2014/main" val="1329584944"/>
                  </a:ext>
                </a:extLst>
              </a:tr>
              <a:tr h="2962900">
                <a:tc>
                  <a:txBody>
                    <a:bodyPr/>
                    <a:lstStyle/>
                    <a:p>
                      <a:r>
                        <a:rPr lang="en-IN" dirty="0"/>
                        <a:t>Mulumba et al, Sep 2023 </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kern="1200" dirty="0">
                          <a:solidFill>
                            <a:schemeClr val="dk1"/>
                          </a:solidFill>
                          <a:effectLst/>
                          <a:latin typeface="+mn-lt"/>
                          <a:ea typeface="+mn-ea"/>
                          <a:cs typeface="+mn-cs"/>
                        </a:rPr>
                        <a:t>Introduces a Mixed Integer Programming formulation, providing new optimal solutions and improved bounds for </a:t>
                      </a:r>
                      <a:r>
                        <a:rPr lang="en-IN" sz="1800" b="0" i="0" kern="1200" dirty="0">
                          <a:solidFill>
                            <a:schemeClr val="dk1"/>
                          </a:solidFill>
                          <a:effectLst/>
                          <a:latin typeface="+mn-lt"/>
                          <a:ea typeface="+mn-ea"/>
                          <a:cs typeface="+mn-cs"/>
                        </a:rPr>
                        <a:t>Fixed-Start Traveling Salesman Problem(</a:t>
                      </a:r>
                      <a:r>
                        <a:rPr lang="en-IN" sz="1800" kern="1200" dirty="0">
                          <a:solidFill>
                            <a:schemeClr val="dk1"/>
                          </a:solidFill>
                          <a:effectLst/>
                          <a:latin typeface="+mn-lt"/>
                          <a:ea typeface="+mn-ea"/>
                          <a:cs typeface="+mn-cs"/>
                        </a:rPr>
                        <a:t>FSTSP).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kern="1200" dirty="0">
                          <a:solidFill>
                            <a:schemeClr val="dk1"/>
                          </a:solidFill>
                          <a:effectLst/>
                          <a:latin typeface="+mn-lt"/>
                          <a:ea typeface="+mn-ea"/>
                          <a:cs typeface="+mn-cs"/>
                        </a:rPr>
                        <a:t>Presents the Hybrid Tabu General Variable </a:t>
                      </a:r>
                      <a:r>
                        <a:rPr lang="en-IN" sz="1800" kern="1200" dirty="0" err="1">
                          <a:solidFill>
                            <a:schemeClr val="dk1"/>
                          </a:solidFill>
                          <a:effectLst/>
                          <a:latin typeface="+mn-lt"/>
                          <a:ea typeface="+mn-ea"/>
                          <a:cs typeface="+mn-cs"/>
                        </a:rPr>
                        <a:t>Neighborhood</a:t>
                      </a:r>
                      <a:r>
                        <a:rPr lang="en-IN" sz="1800" kern="1200" dirty="0">
                          <a:solidFill>
                            <a:schemeClr val="dk1"/>
                          </a:solidFill>
                          <a:effectLst/>
                          <a:latin typeface="+mn-lt"/>
                          <a:ea typeface="+mn-ea"/>
                          <a:cs typeface="+mn-cs"/>
                        </a:rPr>
                        <a:t> Search (HTGVNS) algorithm for larger instances, demonstrating its effectiveness through numerical analysis.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kern="1200" dirty="0">
                          <a:solidFill>
                            <a:schemeClr val="dk1"/>
                          </a:solidFill>
                          <a:effectLst/>
                          <a:latin typeface="+mn-lt"/>
                          <a:ea typeface="+mn-ea"/>
                          <a:cs typeface="+mn-cs"/>
                        </a:rPr>
                        <a:t>Highlights the efficiency of a truck-drone delivery system, particularly with faster drones.</a:t>
                      </a:r>
                    </a:p>
                    <a:p>
                      <a:endParaRPr lang="en-IN" dirty="0"/>
                    </a:p>
                  </a:txBody>
                  <a:tcPr/>
                </a:tc>
                <a:tc>
                  <a:txBody>
                    <a:bodyPr/>
                    <a:lstStyle/>
                    <a:p>
                      <a:pPr marL="285750" indent="-285750">
                        <a:buFont typeface="Arial" panose="020B0604020202020204" pitchFamily="34" charset="0"/>
                        <a:buChar char="•"/>
                      </a:pPr>
                      <a:r>
                        <a:rPr lang="en-US" dirty="0"/>
                        <a:t> Allowance for the formulation to consider multiple UAVs per truck.</a:t>
                      </a:r>
                    </a:p>
                    <a:p>
                      <a:pPr marL="285750" indent="-285750">
                        <a:buFont typeface="Arial" panose="020B0604020202020204" pitchFamily="34" charset="0"/>
                        <a:buChar char="•"/>
                      </a:pPr>
                      <a:r>
                        <a:rPr lang="en-US" dirty="0"/>
                        <a:t>Determination of the optimal number of UAVs to deploy per truck. </a:t>
                      </a:r>
                    </a:p>
                    <a:p>
                      <a:pPr marL="285750" indent="-285750">
                        <a:buFont typeface="Arial" panose="020B0604020202020204" pitchFamily="34" charset="0"/>
                        <a:buChar char="•"/>
                      </a:pPr>
                      <a:r>
                        <a:rPr lang="en-US" dirty="0"/>
                        <a:t>Consider the dynamic case where requests for pickup and delivery are made in real-time. </a:t>
                      </a:r>
                      <a:endParaRPr lang="en-IN" dirty="0"/>
                    </a:p>
                  </a:txBody>
                  <a:tcPr/>
                </a:tc>
                <a:extLst>
                  <a:ext uri="{0D108BD9-81ED-4DB2-BD59-A6C34878D82A}">
                    <a16:rowId xmlns:a16="http://schemas.microsoft.com/office/drawing/2014/main" val="1002003821"/>
                  </a:ext>
                </a:extLst>
              </a:tr>
              <a:tr h="2832800">
                <a:tc>
                  <a:txBody>
                    <a:bodyPr/>
                    <a:lstStyle/>
                    <a:p>
                      <a:r>
                        <a:rPr lang="fi-FI" sz="1800" dirty="0"/>
                        <a:t>Salamaa et al</a:t>
                      </a:r>
                    </a:p>
                    <a:p>
                      <a:r>
                        <a:rPr lang="fi-FI" sz="1800" dirty="0"/>
                        <a:t>March 2020</a:t>
                      </a:r>
                      <a:endParaRPr lang="en-IN" sz="1800" dirty="0"/>
                    </a:p>
                    <a:p>
                      <a:endParaRPr lang="en-IN" dirty="0"/>
                    </a:p>
                  </a:txBody>
                  <a:tcPr/>
                </a:tc>
                <a:tc>
                  <a:txBody>
                    <a:bodyPr/>
                    <a:lstStyle/>
                    <a:p>
                      <a:pPr marL="342900" indent="-342900">
                        <a:buFont typeface="Arial" panose="020B0604020202020204" pitchFamily="34" charset="0"/>
                        <a:buChar char="•"/>
                      </a:pPr>
                      <a:r>
                        <a:rPr lang="en-IN" sz="1800" dirty="0"/>
                        <a:t>The primary objective of paper is to optimize the total cost of delivery and total time of completion of delivery</a:t>
                      </a:r>
                    </a:p>
                    <a:p>
                      <a:pPr marL="342900" indent="-342900">
                        <a:buFont typeface="Arial" panose="020B0604020202020204" pitchFamily="34" charset="0"/>
                        <a:buChar char="•"/>
                      </a:pPr>
                      <a:r>
                        <a:rPr lang="en-IN" sz="1800" dirty="0"/>
                        <a:t>It also try to provide an algorithm which can find the optimize solution in minimum time.</a:t>
                      </a:r>
                    </a:p>
                    <a:p>
                      <a:pPr marL="342900" indent="-342900">
                        <a:buFont typeface="Arial" panose="020B0604020202020204" pitchFamily="34" charset="0"/>
                        <a:buChar char="•"/>
                      </a:pPr>
                      <a:r>
                        <a:rPr lang="en-IN" sz="1800" dirty="0"/>
                        <a:t>Also try to know the optimal number of drone in a truck for minimum cost of delivery</a:t>
                      </a:r>
                    </a:p>
                    <a:p>
                      <a:pPr marL="342900" indent="-342900">
                        <a:buFont typeface="Arial" panose="020B0604020202020204" pitchFamily="34" charset="0"/>
                        <a:buChar char="•"/>
                      </a:pPr>
                      <a:endParaRPr lang="en-IN" sz="1800" dirty="0"/>
                    </a:p>
                    <a:p>
                      <a:endParaRPr lang="en-IN" dirty="0"/>
                    </a:p>
                  </a:txBody>
                  <a:tcPr/>
                </a:tc>
                <a:tc>
                  <a:txBody>
                    <a:bodyPr/>
                    <a:lstStyle/>
                    <a:p>
                      <a:pPr marL="285750" indent="-285750">
                        <a:buFont typeface="Arial" panose="020B0604020202020204" pitchFamily="34" charset="0"/>
                        <a:buChar char="•"/>
                      </a:pPr>
                      <a:r>
                        <a:rPr lang="en-US" sz="1800" dirty="0"/>
                        <a:t>The main gap in the paper is that it only consider one truck- multi drone instead of multi-truck and drone. </a:t>
                      </a:r>
                    </a:p>
                    <a:p>
                      <a:pPr marL="285750" indent="-285750">
                        <a:buFont typeface="Arial" panose="020B0604020202020204" pitchFamily="34" charset="0"/>
                        <a:buChar char="•"/>
                      </a:pPr>
                      <a:r>
                        <a:rPr lang="en-US" sz="1800" dirty="0"/>
                        <a:t>The future scope is to improve the heuristic algorithm for getting fast solution and also finding solution for multi-truck  multi drone problem.</a:t>
                      </a:r>
                      <a:endParaRPr lang="en-IN" sz="1800" dirty="0"/>
                    </a:p>
                    <a:p>
                      <a:endParaRPr lang="en-IN" dirty="0"/>
                    </a:p>
                  </a:txBody>
                  <a:tcPr/>
                </a:tc>
                <a:extLst>
                  <a:ext uri="{0D108BD9-81ED-4DB2-BD59-A6C34878D82A}">
                    <a16:rowId xmlns:a16="http://schemas.microsoft.com/office/drawing/2014/main" val="501966306"/>
                  </a:ext>
                </a:extLst>
              </a:tr>
            </a:tbl>
          </a:graphicData>
        </a:graphic>
      </p:graphicFrame>
    </p:spTree>
    <p:extLst>
      <p:ext uri="{BB962C8B-B14F-4D97-AF65-F5344CB8AC3E}">
        <p14:creationId xmlns:p14="http://schemas.microsoft.com/office/powerpoint/2010/main" val="18999443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TM04033925[[fn=Droplet]]</Template>
  <TotalTime>2919</TotalTime>
  <Words>5552</Words>
  <Application>Microsoft Office PowerPoint</Application>
  <PresentationFormat>Widescreen</PresentationFormat>
  <Paragraphs>668</Paragraphs>
  <Slides>52</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52</vt:i4>
      </vt:variant>
    </vt:vector>
  </HeadingPairs>
  <TitlesOfParts>
    <vt:vector size="64" baseType="lpstr">
      <vt:lpstr>Arial</vt:lpstr>
      <vt:lpstr>Calibri</vt:lpstr>
      <vt:lpstr>Calibri Light</vt:lpstr>
      <vt:lpstr>Cambria Math</vt:lpstr>
      <vt:lpstr>Dubai</vt:lpstr>
      <vt:lpstr>Georgia</vt:lpstr>
      <vt:lpstr>Gill Sans MT</vt:lpstr>
      <vt:lpstr>Times New Roman</vt:lpstr>
      <vt:lpstr>Verdana</vt:lpstr>
      <vt:lpstr>Wingdings</vt:lpstr>
      <vt:lpstr>Office Theme</vt:lpstr>
      <vt:lpstr>1_Office Theme</vt:lpstr>
      <vt:lpstr>OPTIMIZATION OF CUSTOMER LOCATION CLUSTERING AND DRONE BASED ROUTING FOR LAST MILE DELIVERY</vt:lpstr>
      <vt:lpstr>PowerPoint Presentation</vt:lpstr>
      <vt:lpstr>INTRODUCTION</vt:lpstr>
      <vt:lpstr>CONTINUED..</vt:lpstr>
      <vt:lpstr>PowerPoint Presentation</vt:lpstr>
      <vt:lpstr>SYSTEMATIC LITERATURE REVIEW</vt:lpstr>
      <vt:lpstr>PowerPoint Presentation</vt:lpstr>
      <vt:lpstr>LITERATURE REVIEW</vt:lpstr>
      <vt:lpstr>PowerPoint Presentation</vt:lpstr>
      <vt:lpstr>PowerPoint Presentation</vt:lpstr>
      <vt:lpstr>PowerPoint Presentation</vt:lpstr>
      <vt:lpstr>PowerPoint Presentation</vt:lpstr>
      <vt:lpstr>PowerPoint Presentation</vt:lpstr>
      <vt:lpstr>PowerPoint Presentation</vt:lpstr>
      <vt:lpstr>CONTINUED..</vt:lpstr>
      <vt:lpstr>PROBLEM STATEMENT</vt:lpstr>
      <vt:lpstr>PowerPoint Presentation</vt:lpstr>
      <vt:lpstr>PowerPoint Presentation</vt:lpstr>
      <vt:lpstr>PowerPoint Presentation</vt:lpstr>
      <vt:lpstr>PowerPoint Presentation</vt:lpstr>
      <vt:lpstr>CLUSTERING ALGORITHM</vt:lpstr>
      <vt:lpstr>PowerPoint Presentation</vt:lpstr>
      <vt:lpstr>RESULTS OBTAINED </vt:lpstr>
      <vt:lpstr>MATHEMATICAL MODELLING</vt:lpstr>
      <vt:lpstr>MATHEMATICAL MODEL-1</vt:lpstr>
      <vt:lpstr>CONTINUED..</vt:lpstr>
      <vt:lpstr>CONTINUED..</vt:lpstr>
      <vt:lpstr>CONTINUED..</vt:lpstr>
      <vt:lpstr>PowerPoint Presentation</vt:lpstr>
      <vt:lpstr>PowerPoint Presentation</vt:lpstr>
      <vt:lpstr>PowerPoint Presentation</vt:lpstr>
      <vt:lpstr>RESULTS OBTAINED</vt:lpstr>
      <vt:lpstr>CONTINUED..</vt:lpstr>
      <vt:lpstr>PowerPoint Presentation</vt:lpstr>
      <vt:lpstr>DATA COLLECTION</vt:lpstr>
      <vt:lpstr>PowerPoint Presentation</vt:lpstr>
      <vt:lpstr>DISTANCE MATRIX</vt:lpstr>
      <vt:lpstr>NITC SIMULATION USING HYBRID MODEL 1</vt:lpstr>
      <vt:lpstr>CONTINUED..</vt:lpstr>
      <vt:lpstr>SIMULATION RESULTS</vt:lpstr>
      <vt:lpstr>CONTINUED.. </vt:lpstr>
      <vt:lpstr>CONTINUED..</vt:lpstr>
      <vt:lpstr>CONTINUED.. </vt:lpstr>
      <vt:lpstr>MATHEMATICAL MODEL-2</vt:lpstr>
      <vt:lpstr>CONTINUED..</vt:lpstr>
      <vt:lpstr>CONTINUED..</vt:lpstr>
      <vt:lpstr>RESULTS OBTAINED</vt:lpstr>
      <vt:lpstr>CONTINUED..</vt:lpstr>
      <vt:lpstr>CONCLUSIONS</vt:lpstr>
      <vt:lpstr>CONCLUSIONS</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ULTIMATE DRONE ROUTING PROBLEM</dc:title>
  <dc:creator>Shreyas Saireddy</dc:creator>
  <cp:lastModifiedBy>Mohd Faisal Aftab</cp:lastModifiedBy>
  <cp:revision>44</cp:revision>
  <dcterms:created xsi:type="dcterms:W3CDTF">2023-10-10T09:40:43Z</dcterms:created>
  <dcterms:modified xsi:type="dcterms:W3CDTF">2024-05-07T01:43:11Z</dcterms:modified>
</cp:coreProperties>
</file>